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2"/>
  </p:notesMasterIdLst>
  <p:handoutMasterIdLst>
    <p:handoutMasterId r:id="rId33"/>
  </p:handoutMasterIdLst>
  <p:sldIdLst>
    <p:sldId id="532" r:id="rId2"/>
    <p:sldId id="540" r:id="rId3"/>
    <p:sldId id="561" r:id="rId4"/>
    <p:sldId id="543" r:id="rId5"/>
    <p:sldId id="548" r:id="rId6"/>
    <p:sldId id="549" r:id="rId7"/>
    <p:sldId id="601" r:id="rId8"/>
    <p:sldId id="600" r:id="rId9"/>
    <p:sldId id="539" r:id="rId10"/>
    <p:sldId id="609" r:id="rId11"/>
    <p:sldId id="608" r:id="rId12"/>
    <p:sldId id="602" r:id="rId13"/>
    <p:sldId id="568" r:id="rId14"/>
    <p:sldId id="597" r:id="rId15"/>
    <p:sldId id="557" r:id="rId16"/>
    <p:sldId id="558" r:id="rId17"/>
    <p:sldId id="567" r:id="rId18"/>
    <p:sldId id="570" r:id="rId19"/>
    <p:sldId id="569" r:id="rId20"/>
    <p:sldId id="559" r:id="rId21"/>
    <p:sldId id="576" r:id="rId22"/>
    <p:sldId id="571" r:id="rId23"/>
    <p:sldId id="573" r:id="rId24"/>
    <p:sldId id="595" r:id="rId25"/>
    <p:sldId id="610" r:id="rId26"/>
    <p:sldId id="611" r:id="rId27"/>
    <p:sldId id="612" r:id="rId28"/>
    <p:sldId id="613" r:id="rId29"/>
    <p:sldId id="605" r:id="rId30"/>
    <p:sldId id="607" r:id="rId31"/>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BI+Jc2S58a6b5sICg2IhXw==" hashData="QWGw8GFhkOkqvrliIvVyfnqtEwyG0xYNTeS4l3LS8+G7CTIL/TJeJZFn1vkM2YhdEexRrJ50nXWzMUkZbZOQdw=="/>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Botlaguduru" initials="VB" lastIdx="1" clrIdx="0">
    <p:extLst>
      <p:ext uri="{19B8F6BF-5375-455C-9EA6-DF929625EA0E}">
        <p15:presenceInfo xmlns:p15="http://schemas.microsoft.com/office/powerpoint/2012/main" userId="e45faaf33d9d3f0d" providerId="Windows Live"/>
      </p:ext>
    </p:extLst>
  </p:cmAuthor>
  <p:cmAuthor id="2" name="srushti bhamare" initials="sb" lastIdx="3" clrIdx="1">
    <p:extLst>
      <p:ext uri="{19B8F6BF-5375-455C-9EA6-DF929625EA0E}">
        <p15:presenceInfo xmlns:p15="http://schemas.microsoft.com/office/powerpoint/2012/main" userId="5d899763e2d4b4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9900"/>
    <a:srgbClr val="BBE0E3"/>
    <a:srgbClr val="FF0000"/>
    <a:srgbClr val="663300"/>
    <a:srgbClr val="2D2D8A"/>
    <a:srgbClr val="000000"/>
    <a:srgbClr val="00CC00"/>
    <a:srgbClr val="FF7C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291" autoAdjust="0"/>
  </p:normalViewPr>
  <p:slideViewPr>
    <p:cSldViewPr snapToGrid="0">
      <p:cViewPr varScale="1">
        <p:scale>
          <a:sx n="81" d="100"/>
          <a:sy n="81" d="100"/>
        </p:scale>
        <p:origin x="586" y="5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9-22T10:04:34.313" idx="1">
    <p:pos x="10" y="10"/>
    <p:text>Big bins are more efficnet i f seggregation happens properly</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9-22T10:05:53.562" idx="2">
    <p:pos x="10" y="10"/>
    <p:text>Curb: a check or restraint on something.</p:text>
    <p:extLst>
      <p:ext uri="{C676402C-5697-4E1C-873F-D02D1690AC5C}">
        <p15:threadingInfo xmlns:p15="http://schemas.microsoft.com/office/powerpoint/2012/main" timeZoneBias="-330"/>
      </p:ext>
    </p:extLst>
  </p:cm>
  <p:cm authorId="2" dt="2020-09-22T10:06:56.887" idx="3">
    <p:pos x="106" y="106"/>
    <p:text>hauled :(of a vehicle) pull (an attached trailer or carriage) behind it.</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1878370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275140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6857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3225179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333970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139471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300788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272768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269421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25733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262267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125417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22</a:t>
            </a:fld>
            <a:endParaRPr lang="en-US" altLang="en-US"/>
          </a:p>
        </p:txBody>
      </p:sp>
    </p:spTree>
    <p:extLst>
      <p:ext uri="{BB962C8B-B14F-4D97-AF65-F5344CB8AC3E}">
        <p14:creationId xmlns:p14="http://schemas.microsoft.com/office/powerpoint/2010/main" val="1862043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23</a:t>
            </a:fld>
            <a:endParaRPr lang="en-US" altLang="en-US"/>
          </a:p>
        </p:txBody>
      </p:sp>
    </p:spTree>
    <p:extLst>
      <p:ext uri="{BB962C8B-B14F-4D97-AF65-F5344CB8AC3E}">
        <p14:creationId xmlns:p14="http://schemas.microsoft.com/office/powerpoint/2010/main" val="2770983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141769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2982784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26</a:t>
            </a:fld>
            <a:endParaRPr lang="en-US" altLang="en-US"/>
          </a:p>
        </p:txBody>
      </p:sp>
    </p:spTree>
    <p:extLst>
      <p:ext uri="{BB962C8B-B14F-4D97-AF65-F5344CB8AC3E}">
        <p14:creationId xmlns:p14="http://schemas.microsoft.com/office/powerpoint/2010/main" val="311643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27</a:t>
            </a:fld>
            <a:endParaRPr lang="en-US" altLang="en-US"/>
          </a:p>
        </p:txBody>
      </p:sp>
    </p:spTree>
    <p:extLst>
      <p:ext uri="{BB962C8B-B14F-4D97-AF65-F5344CB8AC3E}">
        <p14:creationId xmlns:p14="http://schemas.microsoft.com/office/powerpoint/2010/main" val="1525253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28</a:t>
            </a:fld>
            <a:endParaRPr lang="en-US" altLang="en-US"/>
          </a:p>
        </p:txBody>
      </p:sp>
    </p:spTree>
    <p:extLst>
      <p:ext uri="{BB962C8B-B14F-4D97-AF65-F5344CB8AC3E}">
        <p14:creationId xmlns:p14="http://schemas.microsoft.com/office/powerpoint/2010/main" val="2717237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29</a:t>
            </a:fld>
            <a:endParaRPr lang="en-US" altLang="en-US"/>
          </a:p>
        </p:txBody>
      </p:sp>
    </p:spTree>
    <p:extLst>
      <p:ext uri="{BB962C8B-B14F-4D97-AF65-F5344CB8AC3E}">
        <p14:creationId xmlns:p14="http://schemas.microsoft.com/office/powerpoint/2010/main" val="29904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272987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30</a:t>
            </a:fld>
            <a:endParaRPr lang="en-US" altLang="en-US"/>
          </a:p>
        </p:txBody>
      </p:sp>
    </p:spTree>
    <p:extLst>
      <p:ext uri="{BB962C8B-B14F-4D97-AF65-F5344CB8AC3E}">
        <p14:creationId xmlns:p14="http://schemas.microsoft.com/office/powerpoint/2010/main" val="94591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66029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63699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74914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48305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width of the bands indicates the mass rate of flow.</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All the materials originate from earth, and the amount of material extracted is “A”.</a:t>
            </a:r>
          </a:p>
          <a:p>
            <a:pPr marL="742950" lvl="1"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n-cs"/>
              </a:rPr>
              <a:t>These are the raw materials, that feed industry and fed into the manufacturing sector for the production of useful goods.</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Some extracted materials become industrial waste, that must be disposed of into the environment. </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Some materials become industrial scrap and can be used by the same industry or shipped to some other industry through a waste exchange. </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materials in the form of manufactured goods flow from industry to the public.</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public uses these materials and then discards some of them.</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material the public chooses to classify as waste becomes domestic waste, and this material is given to the waste management sector.</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257996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2619715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9/22/2020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9/22/2020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9/22/2020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9/22/2020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9/22/2020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9/22/2020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9/22/2020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9/22/2020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9/22/2020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9/22/2020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9/22/2020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9/22/2020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comments" Target="../comments/comment1.xml"/><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60.png"/><Relationship Id="rId5" Type="http://schemas.openxmlformats.org/officeDocument/2006/relationships/image" Target="../media/image17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7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 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Different Types of On-Site Handling and Storage Containers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3" name="Picture 2">
            <a:extLst>
              <a:ext uri="{FF2B5EF4-FFF2-40B4-BE49-F238E27FC236}">
                <a16:creationId xmlns:a16="http://schemas.microsoft.com/office/drawing/2014/main" id="{FCDF0BB5-C557-4999-802F-95AE47441F43}"/>
              </a:ext>
            </a:extLst>
          </p:cNvPr>
          <p:cNvPicPr>
            <a:picLocks noChangeAspect="1"/>
          </p:cNvPicPr>
          <p:nvPr/>
        </p:nvPicPr>
        <p:blipFill>
          <a:blip r:embed="rId5"/>
          <a:stretch>
            <a:fillRect/>
          </a:stretch>
        </p:blipFill>
        <p:spPr>
          <a:xfrm>
            <a:off x="5374798" y="4281394"/>
            <a:ext cx="2403985" cy="2452064"/>
          </a:xfrm>
          <a:prstGeom prst="rect">
            <a:avLst/>
          </a:prstGeom>
        </p:spPr>
      </p:pic>
      <p:pic>
        <p:nvPicPr>
          <p:cNvPr id="7" name="Picture 6">
            <a:extLst>
              <a:ext uri="{FF2B5EF4-FFF2-40B4-BE49-F238E27FC236}">
                <a16:creationId xmlns:a16="http://schemas.microsoft.com/office/drawing/2014/main" id="{39C660A4-FD5F-47CD-B42D-02D1E6AD1E4C}"/>
              </a:ext>
            </a:extLst>
          </p:cNvPr>
          <p:cNvPicPr>
            <a:picLocks noChangeAspect="1"/>
          </p:cNvPicPr>
          <p:nvPr/>
        </p:nvPicPr>
        <p:blipFill>
          <a:blip r:embed="rId6"/>
          <a:stretch>
            <a:fillRect/>
          </a:stretch>
        </p:blipFill>
        <p:spPr>
          <a:xfrm>
            <a:off x="722669" y="1406319"/>
            <a:ext cx="2199018" cy="2022681"/>
          </a:xfrm>
          <a:prstGeom prst="rect">
            <a:avLst/>
          </a:prstGeom>
        </p:spPr>
      </p:pic>
      <p:pic>
        <p:nvPicPr>
          <p:cNvPr id="9" name="Picture 8">
            <a:extLst>
              <a:ext uri="{FF2B5EF4-FFF2-40B4-BE49-F238E27FC236}">
                <a16:creationId xmlns:a16="http://schemas.microsoft.com/office/drawing/2014/main" id="{0E1B5FD0-7DAD-4258-BCD2-8C35C7D0D265}"/>
              </a:ext>
            </a:extLst>
          </p:cNvPr>
          <p:cNvPicPr>
            <a:picLocks noChangeAspect="1"/>
          </p:cNvPicPr>
          <p:nvPr/>
        </p:nvPicPr>
        <p:blipFill>
          <a:blip r:embed="rId7"/>
          <a:stretch>
            <a:fillRect/>
          </a:stretch>
        </p:blipFill>
        <p:spPr>
          <a:xfrm>
            <a:off x="0" y="3680350"/>
            <a:ext cx="4009581" cy="3116579"/>
          </a:xfrm>
          <a:prstGeom prst="rect">
            <a:avLst/>
          </a:prstGeom>
        </p:spPr>
      </p:pic>
      <p:pic>
        <p:nvPicPr>
          <p:cNvPr id="10" name="Picture 9">
            <a:extLst>
              <a:ext uri="{FF2B5EF4-FFF2-40B4-BE49-F238E27FC236}">
                <a16:creationId xmlns:a16="http://schemas.microsoft.com/office/drawing/2014/main" id="{D7CF574E-3BA7-40BE-98A1-3E57C6F59D57}"/>
              </a:ext>
            </a:extLst>
          </p:cNvPr>
          <p:cNvPicPr>
            <a:picLocks noChangeAspect="1"/>
          </p:cNvPicPr>
          <p:nvPr/>
        </p:nvPicPr>
        <p:blipFill>
          <a:blip r:embed="rId8"/>
          <a:stretch>
            <a:fillRect/>
          </a:stretch>
        </p:blipFill>
        <p:spPr>
          <a:xfrm>
            <a:off x="3879160" y="1350574"/>
            <a:ext cx="5019368" cy="2509684"/>
          </a:xfrm>
          <a:prstGeom prst="rect">
            <a:avLst/>
          </a:prstGeom>
        </p:spPr>
      </p:pic>
      <p:pic>
        <p:nvPicPr>
          <p:cNvPr id="2" name="Lecture_3_Slide_10">
            <a:hlinkClick r:id="" action="ppaction://media"/>
            <a:extLst>
              <a:ext uri="{FF2B5EF4-FFF2-40B4-BE49-F238E27FC236}">
                <a16:creationId xmlns:a16="http://schemas.microsoft.com/office/drawing/2014/main" id="{427AFDA4-892F-4F6B-80D6-D487D9ECCCE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069" y="204019"/>
            <a:ext cx="609600" cy="609600"/>
          </a:xfrm>
          <a:prstGeom prst="rect">
            <a:avLst/>
          </a:prstGeom>
        </p:spPr>
      </p:pic>
    </p:spTree>
    <p:extLst>
      <p:ext uri="{BB962C8B-B14F-4D97-AF65-F5344CB8AC3E}">
        <p14:creationId xmlns:p14="http://schemas.microsoft.com/office/powerpoint/2010/main" val="41716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pic>
        <p:nvPicPr>
          <p:cNvPr id="2" name="Picture 1">
            <a:extLst>
              <a:ext uri="{FF2B5EF4-FFF2-40B4-BE49-F238E27FC236}">
                <a16:creationId xmlns:a16="http://schemas.microsoft.com/office/drawing/2014/main" id="{27CA8089-B0F9-431F-8354-DD7F3DEA4692}"/>
              </a:ext>
            </a:extLst>
          </p:cNvPr>
          <p:cNvPicPr>
            <a:picLocks noChangeAspect="1"/>
          </p:cNvPicPr>
          <p:nvPr/>
        </p:nvPicPr>
        <p:blipFill>
          <a:blip r:embed="rId5"/>
          <a:stretch>
            <a:fillRect/>
          </a:stretch>
        </p:blipFill>
        <p:spPr>
          <a:xfrm>
            <a:off x="471485" y="1643062"/>
            <a:ext cx="8201025" cy="3571875"/>
          </a:xfrm>
          <a:prstGeom prst="rect">
            <a:avLst/>
          </a:prstGeom>
        </p:spPr>
      </p:pic>
      <p:sp>
        <p:nvSpPr>
          <p:cNvPr id="3" name="Rectangle 2">
            <a:extLst>
              <a:ext uri="{FF2B5EF4-FFF2-40B4-BE49-F238E27FC236}">
                <a16:creationId xmlns:a16="http://schemas.microsoft.com/office/drawing/2014/main" id="{3F0962D5-2365-4E4A-8018-78B9F15BB980}"/>
              </a:ext>
            </a:extLst>
          </p:cNvPr>
          <p:cNvSpPr/>
          <p:nvPr/>
        </p:nvSpPr>
        <p:spPr>
          <a:xfrm>
            <a:off x="3361155" y="3406789"/>
            <a:ext cx="2449709" cy="64008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3399"/>
              </a:solidFill>
            </a:endParaRPr>
          </a:p>
        </p:txBody>
      </p:sp>
      <p:cxnSp>
        <p:nvCxnSpPr>
          <p:cNvPr id="7" name="Straight Arrow Connector 6">
            <a:extLst>
              <a:ext uri="{FF2B5EF4-FFF2-40B4-BE49-F238E27FC236}">
                <a16:creationId xmlns:a16="http://schemas.microsoft.com/office/drawing/2014/main" id="{4B4EBC4F-3A81-439F-8B63-B1B633F64ED2}"/>
              </a:ext>
            </a:extLst>
          </p:cNvPr>
          <p:cNvCxnSpPr/>
          <p:nvPr/>
        </p:nvCxnSpPr>
        <p:spPr>
          <a:xfrm>
            <a:off x="3060289" y="4188542"/>
            <a:ext cx="3108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6" name="Lecture_3_Slide_11">
            <a:hlinkClick r:id="" action="ppaction://media"/>
            <a:extLst>
              <a:ext uri="{FF2B5EF4-FFF2-40B4-BE49-F238E27FC236}">
                <a16:creationId xmlns:a16="http://schemas.microsoft.com/office/drawing/2014/main" id="{E67CC8D5-3F9D-4FDF-A928-2AE548BE6F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685" y="180974"/>
            <a:ext cx="609600" cy="609600"/>
          </a:xfrm>
          <a:prstGeom prst="rect">
            <a:avLst/>
          </a:prstGeom>
        </p:spPr>
      </p:pic>
    </p:spTree>
    <p:extLst>
      <p:ext uri="{BB962C8B-B14F-4D97-AF65-F5344CB8AC3E}">
        <p14:creationId xmlns:p14="http://schemas.microsoft.com/office/powerpoint/2010/main" val="39359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Solid Waste Collection</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pic>
        <p:nvPicPr>
          <p:cNvPr id="6" name="Picture 5">
            <a:extLst>
              <a:ext uri="{FF2B5EF4-FFF2-40B4-BE49-F238E27FC236}">
                <a16:creationId xmlns:a16="http://schemas.microsoft.com/office/drawing/2014/main" id="{BFB14396-96F7-486C-B2DE-4F959B554474}"/>
              </a:ext>
            </a:extLst>
          </p:cNvPr>
          <p:cNvPicPr>
            <a:picLocks noChangeAspect="1"/>
          </p:cNvPicPr>
          <p:nvPr/>
        </p:nvPicPr>
        <p:blipFill>
          <a:blip r:embed="rId3"/>
          <a:stretch>
            <a:fillRect/>
          </a:stretch>
        </p:blipFill>
        <p:spPr>
          <a:xfrm>
            <a:off x="346369" y="4295529"/>
            <a:ext cx="4225629" cy="2194560"/>
          </a:xfrm>
          <a:prstGeom prst="rect">
            <a:avLst/>
          </a:prstGeom>
        </p:spPr>
      </p:pic>
      <p:pic>
        <p:nvPicPr>
          <p:cNvPr id="8" name="Picture 7">
            <a:extLst>
              <a:ext uri="{FF2B5EF4-FFF2-40B4-BE49-F238E27FC236}">
                <a16:creationId xmlns:a16="http://schemas.microsoft.com/office/drawing/2014/main" id="{E81D4942-9EE4-4A1F-A581-ECBD75084991}"/>
              </a:ext>
            </a:extLst>
          </p:cNvPr>
          <p:cNvPicPr>
            <a:picLocks noChangeAspect="1"/>
          </p:cNvPicPr>
          <p:nvPr/>
        </p:nvPicPr>
        <p:blipFill>
          <a:blip r:embed="rId4"/>
          <a:stretch>
            <a:fillRect/>
          </a:stretch>
        </p:blipFill>
        <p:spPr>
          <a:xfrm>
            <a:off x="4848058" y="4021209"/>
            <a:ext cx="3838740" cy="2468880"/>
          </a:xfrm>
          <a:prstGeom prst="rect">
            <a:avLst/>
          </a:prstGeom>
        </p:spPr>
      </p:pic>
      <p:sp>
        <p:nvSpPr>
          <p:cNvPr id="2" name="Rectangle 1">
            <a:extLst>
              <a:ext uri="{FF2B5EF4-FFF2-40B4-BE49-F238E27FC236}">
                <a16:creationId xmlns:a16="http://schemas.microsoft.com/office/drawing/2014/main" id="{16366BA0-853A-43AE-8F25-A31DBA2A5CB3}"/>
              </a:ext>
            </a:extLst>
          </p:cNvPr>
          <p:cNvSpPr/>
          <p:nvPr/>
        </p:nvSpPr>
        <p:spPr>
          <a:xfrm>
            <a:off x="457199" y="1204071"/>
            <a:ext cx="8229599" cy="2862322"/>
          </a:xfrm>
          <a:prstGeom prst="rect">
            <a:avLst/>
          </a:prstGeom>
        </p:spPr>
        <p:txBody>
          <a:bodyPr wrap="square">
            <a:spAutoFit/>
          </a:bodyPr>
          <a:lstStyle/>
          <a:p>
            <a:pPr marL="457200" indent="-457200" algn="just">
              <a:buAutoNum type="arabicParenBoth"/>
            </a:pPr>
            <a:r>
              <a:rPr lang="en-IN" dirty="0"/>
              <a:t>Type of collection service (curb, alley, backyard)</a:t>
            </a:r>
          </a:p>
          <a:p>
            <a:pPr marL="457200" indent="-457200" algn="just">
              <a:buAutoNum type="arabicParenBoth"/>
            </a:pPr>
            <a:r>
              <a:rPr lang="en-IN" dirty="0"/>
              <a:t>Type of collection system (Hauled or Stationary container) </a:t>
            </a:r>
          </a:p>
          <a:p>
            <a:pPr marL="457200" indent="-457200" algn="just">
              <a:buAutoNum type="arabicParenBoth"/>
            </a:pPr>
            <a:r>
              <a:rPr lang="en-IN" dirty="0"/>
              <a:t>Types of collection vehicles</a:t>
            </a:r>
          </a:p>
          <a:p>
            <a:pPr marL="457200" indent="-457200" algn="just">
              <a:buAutoNum type="arabicParenBoth"/>
            </a:pPr>
            <a:r>
              <a:rPr lang="en-IN" dirty="0"/>
              <a:t>Collection routing (</a:t>
            </a:r>
            <a:r>
              <a:rPr lang="en-IN" i="1" dirty="0">
                <a:solidFill>
                  <a:srgbClr val="FF0000"/>
                </a:solidFill>
              </a:rPr>
              <a:t>discussed in appendix for lecture-3</a:t>
            </a:r>
            <a:r>
              <a:rPr lang="en-IN" dirty="0"/>
              <a:t>)</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Collection refers to the gathering of solid wastes from residential, commercial, institutional, public parks, and industrial areas. </a:t>
            </a:r>
          </a:p>
          <a:p>
            <a:pPr marL="285750" indent="-285750" algn="just">
              <a:buFont typeface="Arial" panose="020B0604020202020204" pitchFamily="34" charset="0"/>
              <a:buChar char="•"/>
            </a:pPr>
            <a:r>
              <a:rPr lang="en-IN" dirty="0"/>
              <a:t>Transportation refers to the hauling of solid wastes to relatively far distances from the collection areas or transfer station.</a:t>
            </a:r>
          </a:p>
        </p:txBody>
      </p:sp>
    </p:spTree>
    <p:extLst>
      <p:ext uri="{BB962C8B-B14F-4D97-AF65-F5344CB8AC3E}">
        <p14:creationId xmlns:p14="http://schemas.microsoft.com/office/powerpoint/2010/main" val="7315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9525"/>
            <a:ext cx="8229600" cy="901892"/>
          </a:xfrm>
        </p:spPr>
        <p:txBody>
          <a:bodyPr/>
          <a:lstStyle/>
          <a:p>
            <a:r>
              <a:rPr lang="en-IN" sz="3200" dirty="0">
                <a:solidFill>
                  <a:schemeClr val="tx1"/>
                </a:solidFill>
              </a:rPr>
              <a:t>Types of Collection Service</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964165"/>
            <a:ext cx="8610822" cy="5016758"/>
          </a:xfrm>
          <a:prstGeom prst="rect">
            <a:avLst/>
          </a:prstGeom>
        </p:spPr>
        <p:txBody>
          <a:bodyPr wrap="square">
            <a:spAutoFit/>
          </a:bodyPr>
          <a:lstStyle/>
          <a:p>
            <a:pPr marL="285750" indent="-285750" algn="just">
              <a:buFont typeface="Wingdings" panose="05000000000000000000" pitchFamily="2" charset="2"/>
              <a:buChar char="Ø"/>
            </a:pPr>
            <a:r>
              <a:rPr lang="en-IN" u="sng" dirty="0">
                <a:latin typeface="+mn-lt"/>
              </a:rPr>
              <a:t>Curb side or Alley method</a:t>
            </a:r>
            <a:r>
              <a:rPr lang="en-IN" dirty="0">
                <a:latin typeface="+mn-lt"/>
              </a:rPr>
              <a:t>: residences are required to place the solid wastes in containers at the curb/alley during designated collection days.</a:t>
            </a:r>
          </a:p>
          <a:p>
            <a:pPr algn="just"/>
            <a:r>
              <a:rPr lang="en-IN" dirty="0">
                <a:latin typeface="+mn-lt"/>
              </a:rPr>
              <a:t> </a:t>
            </a: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r>
              <a:rPr lang="en-IN" u="sng" dirty="0">
                <a:latin typeface="+mn-lt"/>
              </a:rPr>
              <a:t>Backyard method</a:t>
            </a:r>
            <a:r>
              <a:rPr lang="en-IN" dirty="0">
                <a:latin typeface="+mn-lt"/>
              </a:rPr>
              <a:t>:  No collection days are specified, the collection crew simply enter residential backyards and empty owners solid waste storage container into tote barrels for loading into waiting collection vehicle on the street.</a:t>
            </a:r>
          </a:p>
        </p:txBody>
      </p:sp>
      <p:pic>
        <p:nvPicPr>
          <p:cNvPr id="2" name="Picture 1">
            <a:extLst>
              <a:ext uri="{FF2B5EF4-FFF2-40B4-BE49-F238E27FC236}">
                <a16:creationId xmlns:a16="http://schemas.microsoft.com/office/drawing/2014/main" id="{88E6451A-37BF-433A-B0BC-FF25F4A9A94C}"/>
              </a:ext>
            </a:extLst>
          </p:cNvPr>
          <p:cNvPicPr>
            <a:picLocks noChangeAspect="1"/>
          </p:cNvPicPr>
          <p:nvPr/>
        </p:nvPicPr>
        <p:blipFill>
          <a:blip r:embed="rId3"/>
          <a:stretch>
            <a:fillRect/>
          </a:stretch>
        </p:blipFill>
        <p:spPr>
          <a:xfrm>
            <a:off x="1010719" y="2416792"/>
            <a:ext cx="2751487" cy="2063616"/>
          </a:xfrm>
          <a:prstGeom prst="rect">
            <a:avLst/>
          </a:prstGeom>
        </p:spPr>
      </p:pic>
      <p:sp>
        <p:nvSpPr>
          <p:cNvPr id="3" name="Rectangle 2">
            <a:extLst>
              <a:ext uri="{FF2B5EF4-FFF2-40B4-BE49-F238E27FC236}">
                <a16:creationId xmlns:a16="http://schemas.microsoft.com/office/drawing/2014/main" id="{76B2318E-B5BE-48EA-8889-C056EEFF5099}"/>
              </a:ext>
            </a:extLst>
          </p:cNvPr>
          <p:cNvSpPr/>
          <p:nvPr/>
        </p:nvSpPr>
        <p:spPr>
          <a:xfrm>
            <a:off x="1180844" y="1963934"/>
            <a:ext cx="2411238" cy="400110"/>
          </a:xfrm>
          <a:prstGeom prst="rect">
            <a:avLst/>
          </a:prstGeom>
        </p:spPr>
        <p:txBody>
          <a:bodyPr wrap="none">
            <a:spAutoFit/>
          </a:bodyPr>
          <a:lstStyle/>
          <a:p>
            <a:r>
              <a:rPr lang="en-IN" i="1" dirty="0" err="1">
                <a:solidFill>
                  <a:srgbClr val="FF3399"/>
                </a:solidFill>
              </a:rPr>
              <a:t>Curbside</a:t>
            </a:r>
            <a:r>
              <a:rPr lang="en-IN" i="1" dirty="0">
                <a:solidFill>
                  <a:srgbClr val="FF3399"/>
                </a:solidFill>
              </a:rPr>
              <a:t> Collection</a:t>
            </a:r>
            <a:endParaRPr lang="en-US" i="1" dirty="0">
              <a:solidFill>
                <a:srgbClr val="FF3399"/>
              </a:solidFill>
            </a:endParaRPr>
          </a:p>
        </p:txBody>
      </p:sp>
      <p:pic>
        <p:nvPicPr>
          <p:cNvPr id="6" name="Picture 5">
            <a:extLst>
              <a:ext uri="{FF2B5EF4-FFF2-40B4-BE49-F238E27FC236}">
                <a16:creationId xmlns:a16="http://schemas.microsoft.com/office/drawing/2014/main" id="{237C9228-1A7A-4FDA-8D28-411D586A2E51}"/>
              </a:ext>
            </a:extLst>
          </p:cNvPr>
          <p:cNvPicPr>
            <a:picLocks noChangeAspect="1"/>
          </p:cNvPicPr>
          <p:nvPr/>
        </p:nvPicPr>
        <p:blipFill>
          <a:blip r:embed="rId4"/>
          <a:stretch>
            <a:fillRect/>
          </a:stretch>
        </p:blipFill>
        <p:spPr>
          <a:xfrm>
            <a:off x="4506338" y="2416792"/>
            <a:ext cx="3365263" cy="1937415"/>
          </a:xfrm>
          <a:prstGeom prst="rect">
            <a:avLst/>
          </a:prstGeom>
        </p:spPr>
      </p:pic>
      <p:sp>
        <p:nvSpPr>
          <p:cNvPr id="8" name="Rectangle 7">
            <a:extLst>
              <a:ext uri="{FF2B5EF4-FFF2-40B4-BE49-F238E27FC236}">
                <a16:creationId xmlns:a16="http://schemas.microsoft.com/office/drawing/2014/main" id="{A24276C5-C706-46F5-BA01-9402D12C74E9}"/>
              </a:ext>
            </a:extLst>
          </p:cNvPr>
          <p:cNvSpPr/>
          <p:nvPr/>
        </p:nvSpPr>
        <p:spPr>
          <a:xfrm>
            <a:off x="4983350" y="1963934"/>
            <a:ext cx="2452916" cy="400110"/>
          </a:xfrm>
          <a:prstGeom prst="rect">
            <a:avLst/>
          </a:prstGeom>
        </p:spPr>
        <p:txBody>
          <a:bodyPr wrap="none">
            <a:spAutoFit/>
          </a:bodyPr>
          <a:lstStyle/>
          <a:p>
            <a:r>
              <a:rPr lang="en-IN" i="1" dirty="0">
                <a:solidFill>
                  <a:srgbClr val="FF3399"/>
                </a:solidFill>
              </a:rPr>
              <a:t>Backyard Collection</a:t>
            </a:r>
            <a:endParaRPr lang="en-US" i="1" dirty="0">
              <a:solidFill>
                <a:srgbClr val="FF3399"/>
              </a:solidFill>
            </a:endParaRPr>
          </a:p>
        </p:txBody>
      </p:sp>
    </p:spTree>
    <p:extLst>
      <p:ext uri="{BB962C8B-B14F-4D97-AF65-F5344CB8AC3E}">
        <p14:creationId xmlns:p14="http://schemas.microsoft.com/office/powerpoint/2010/main" val="419714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Collection Vehicles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pic>
        <p:nvPicPr>
          <p:cNvPr id="2" name="Picture 1">
            <a:extLst>
              <a:ext uri="{FF2B5EF4-FFF2-40B4-BE49-F238E27FC236}">
                <a16:creationId xmlns:a16="http://schemas.microsoft.com/office/drawing/2014/main" id="{E0A5038F-89FD-486D-9EE5-FB9FFFD07BCA}"/>
              </a:ext>
            </a:extLst>
          </p:cNvPr>
          <p:cNvPicPr>
            <a:picLocks noChangeAspect="1"/>
          </p:cNvPicPr>
          <p:nvPr/>
        </p:nvPicPr>
        <p:blipFill>
          <a:blip r:embed="rId3"/>
          <a:stretch>
            <a:fillRect/>
          </a:stretch>
        </p:blipFill>
        <p:spPr>
          <a:xfrm>
            <a:off x="103238" y="1204071"/>
            <a:ext cx="4477956" cy="2286000"/>
          </a:xfrm>
          <a:prstGeom prst="rect">
            <a:avLst/>
          </a:prstGeom>
        </p:spPr>
      </p:pic>
      <p:pic>
        <p:nvPicPr>
          <p:cNvPr id="7" name="Picture 6">
            <a:extLst>
              <a:ext uri="{FF2B5EF4-FFF2-40B4-BE49-F238E27FC236}">
                <a16:creationId xmlns:a16="http://schemas.microsoft.com/office/drawing/2014/main" id="{C5FD6C8C-782B-4470-807D-95A45AF44236}"/>
              </a:ext>
            </a:extLst>
          </p:cNvPr>
          <p:cNvPicPr>
            <a:picLocks noChangeAspect="1"/>
          </p:cNvPicPr>
          <p:nvPr/>
        </p:nvPicPr>
        <p:blipFill>
          <a:blip r:embed="rId4"/>
          <a:stretch>
            <a:fillRect/>
          </a:stretch>
        </p:blipFill>
        <p:spPr>
          <a:xfrm>
            <a:off x="103238" y="3963124"/>
            <a:ext cx="5438439" cy="2692095"/>
          </a:xfrm>
          <a:prstGeom prst="rect">
            <a:avLst/>
          </a:prstGeom>
        </p:spPr>
      </p:pic>
      <p:sp>
        <p:nvSpPr>
          <p:cNvPr id="3" name="Rectangle 2">
            <a:extLst>
              <a:ext uri="{FF2B5EF4-FFF2-40B4-BE49-F238E27FC236}">
                <a16:creationId xmlns:a16="http://schemas.microsoft.com/office/drawing/2014/main" id="{1E86EFB2-8778-4029-8B50-CF6FBC41591E}"/>
              </a:ext>
            </a:extLst>
          </p:cNvPr>
          <p:cNvSpPr/>
          <p:nvPr/>
        </p:nvSpPr>
        <p:spPr>
          <a:xfrm>
            <a:off x="5541678" y="1950432"/>
            <a:ext cx="3322103" cy="3477875"/>
          </a:xfrm>
          <a:prstGeom prst="rect">
            <a:avLst/>
          </a:prstGeom>
        </p:spPr>
        <p:txBody>
          <a:bodyPr wrap="square">
            <a:spAutoFit/>
          </a:bodyPr>
          <a:lstStyle/>
          <a:p>
            <a:pPr marL="342900" indent="-342900">
              <a:buAutoNum type="alphaUcParenBoth"/>
            </a:pPr>
            <a:r>
              <a:rPr lang="en-US" dirty="0">
                <a:latin typeface="+mn-lt"/>
              </a:rPr>
              <a:t> Semiautomated </a:t>
            </a: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r>
              <a:rPr lang="en-US" dirty="0">
                <a:latin typeface="+mn-lt"/>
              </a:rPr>
              <a:t>(B) Fully automated</a:t>
            </a:r>
          </a:p>
        </p:txBody>
      </p:sp>
    </p:spTree>
    <p:extLst>
      <p:ext uri="{BB962C8B-B14F-4D97-AF65-F5344CB8AC3E}">
        <p14:creationId xmlns:p14="http://schemas.microsoft.com/office/powerpoint/2010/main" val="396944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Solid Waste </a:t>
            </a:r>
            <a:r>
              <a:rPr lang="en-IN" sz="3200" dirty="0"/>
              <a:t>Collection Systems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3046988"/>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mn-lt"/>
              </a:rPr>
              <a:t>There are two types of collection systems: </a:t>
            </a:r>
          </a:p>
          <a:p>
            <a:pPr marL="742950" lvl="1" indent="-285750" algn="just">
              <a:buFont typeface="Arial" panose="020B0604020202020204" pitchFamily="34" charset="0"/>
              <a:buChar char="•"/>
            </a:pPr>
            <a:r>
              <a:rPr lang="en-IN" sz="2400" b="1" u="sng" dirty="0">
                <a:solidFill>
                  <a:srgbClr val="FF0000"/>
                </a:solidFill>
                <a:latin typeface="+mn-lt"/>
              </a:rPr>
              <a:t>Hauled-container system</a:t>
            </a:r>
          </a:p>
          <a:p>
            <a:pPr marL="1200150" lvl="2" indent="-285750" algn="just">
              <a:buFont typeface="Arial" panose="020B0604020202020204" pitchFamily="34" charset="0"/>
              <a:buChar char="•"/>
            </a:pPr>
            <a:r>
              <a:rPr lang="en-IN" sz="2400" dirty="0">
                <a:latin typeface="+mn-lt"/>
              </a:rPr>
              <a:t>Commercial</a:t>
            </a:r>
          </a:p>
          <a:p>
            <a:pPr marL="1200150" lvl="2" indent="-285750" algn="just">
              <a:buFont typeface="Arial" panose="020B0604020202020204" pitchFamily="34" charset="0"/>
              <a:buChar char="•"/>
            </a:pPr>
            <a:r>
              <a:rPr lang="en-IN" sz="2400" dirty="0">
                <a:latin typeface="+mn-lt"/>
              </a:rPr>
              <a:t>C&amp;D debris</a:t>
            </a:r>
          </a:p>
          <a:p>
            <a:pPr marL="742950" lvl="1" indent="-285750" algn="just">
              <a:buFont typeface="Arial" panose="020B0604020202020204" pitchFamily="34" charset="0"/>
              <a:buChar char="•"/>
            </a:pPr>
            <a:endParaRPr lang="en-IN" sz="2400" b="1" u="sng" dirty="0">
              <a:solidFill>
                <a:srgbClr val="FF0000"/>
              </a:solidFill>
              <a:latin typeface="+mn-lt"/>
            </a:endParaRPr>
          </a:p>
          <a:p>
            <a:pPr marL="742950" lvl="1" indent="-285750" algn="just">
              <a:buFont typeface="Arial" panose="020B0604020202020204" pitchFamily="34" charset="0"/>
              <a:buChar char="•"/>
            </a:pPr>
            <a:r>
              <a:rPr lang="en-IN" sz="2400" b="1" u="sng" dirty="0">
                <a:solidFill>
                  <a:srgbClr val="FF0000"/>
                </a:solidFill>
                <a:latin typeface="+mn-lt"/>
              </a:rPr>
              <a:t>Stationary-container system</a:t>
            </a:r>
          </a:p>
          <a:p>
            <a:pPr marL="1200150" lvl="2" indent="-285750" algn="just">
              <a:buFont typeface="Arial" panose="020B0604020202020204" pitchFamily="34" charset="0"/>
              <a:buChar char="•"/>
            </a:pPr>
            <a:r>
              <a:rPr lang="en-IN" sz="2400" dirty="0">
                <a:latin typeface="+mn-lt"/>
              </a:rPr>
              <a:t>Residential</a:t>
            </a:r>
          </a:p>
          <a:p>
            <a:pPr marL="1200150" lvl="2" indent="-285750" algn="just">
              <a:buFont typeface="Arial" panose="020B0604020202020204" pitchFamily="34" charset="0"/>
              <a:buChar char="•"/>
            </a:pPr>
            <a:r>
              <a:rPr lang="en-IN" sz="2400" dirty="0">
                <a:latin typeface="+mn-lt"/>
              </a:rPr>
              <a:t>Commercial </a:t>
            </a:r>
          </a:p>
        </p:txBody>
      </p:sp>
      <p:pic>
        <p:nvPicPr>
          <p:cNvPr id="2" name="Picture 1">
            <a:extLst>
              <a:ext uri="{FF2B5EF4-FFF2-40B4-BE49-F238E27FC236}">
                <a16:creationId xmlns:a16="http://schemas.microsoft.com/office/drawing/2014/main" id="{EE101646-D740-433E-940F-86DB4F175F0B}"/>
              </a:ext>
            </a:extLst>
          </p:cNvPr>
          <p:cNvPicPr>
            <a:picLocks noChangeAspect="1"/>
          </p:cNvPicPr>
          <p:nvPr/>
        </p:nvPicPr>
        <p:blipFill>
          <a:blip r:embed="rId5"/>
          <a:stretch>
            <a:fillRect/>
          </a:stretch>
        </p:blipFill>
        <p:spPr>
          <a:xfrm>
            <a:off x="6038009" y="1512087"/>
            <a:ext cx="3005152" cy="2736479"/>
          </a:xfrm>
          <a:prstGeom prst="rect">
            <a:avLst/>
          </a:prstGeom>
        </p:spPr>
      </p:pic>
      <p:pic>
        <p:nvPicPr>
          <p:cNvPr id="3" name="Picture 2">
            <a:extLst>
              <a:ext uri="{FF2B5EF4-FFF2-40B4-BE49-F238E27FC236}">
                <a16:creationId xmlns:a16="http://schemas.microsoft.com/office/drawing/2014/main" id="{F88C8368-91A5-44BD-B6F3-41D0E52AF97A}"/>
              </a:ext>
            </a:extLst>
          </p:cNvPr>
          <p:cNvPicPr>
            <a:picLocks noChangeAspect="1"/>
          </p:cNvPicPr>
          <p:nvPr/>
        </p:nvPicPr>
        <p:blipFill>
          <a:blip r:embed="rId6"/>
          <a:stretch>
            <a:fillRect/>
          </a:stretch>
        </p:blipFill>
        <p:spPr>
          <a:xfrm>
            <a:off x="6170744" y="4819650"/>
            <a:ext cx="2257425" cy="2028825"/>
          </a:xfrm>
          <a:prstGeom prst="rect">
            <a:avLst/>
          </a:prstGeom>
        </p:spPr>
      </p:pic>
      <p:sp>
        <p:nvSpPr>
          <p:cNvPr id="6" name="Rectangle 5">
            <a:extLst>
              <a:ext uri="{FF2B5EF4-FFF2-40B4-BE49-F238E27FC236}">
                <a16:creationId xmlns:a16="http://schemas.microsoft.com/office/drawing/2014/main" id="{C0B9F4F8-1FB6-4FDD-8BA7-6D856448575F}"/>
              </a:ext>
            </a:extLst>
          </p:cNvPr>
          <p:cNvSpPr/>
          <p:nvPr/>
        </p:nvSpPr>
        <p:spPr>
          <a:xfrm>
            <a:off x="4870519" y="4389992"/>
            <a:ext cx="4279761" cy="369332"/>
          </a:xfrm>
          <a:prstGeom prst="rect">
            <a:avLst/>
          </a:prstGeom>
        </p:spPr>
        <p:txBody>
          <a:bodyPr wrap="none">
            <a:spAutoFit/>
          </a:bodyPr>
          <a:lstStyle/>
          <a:p>
            <a:pPr lvl="1" algn="just"/>
            <a:r>
              <a:rPr lang="en-IN" sz="1800" i="1" dirty="0"/>
              <a:t>Trucks for Hauled-container system</a:t>
            </a:r>
          </a:p>
        </p:txBody>
      </p:sp>
      <p:sp>
        <p:nvSpPr>
          <p:cNvPr id="8" name="Rectangle 7">
            <a:extLst>
              <a:ext uri="{FF2B5EF4-FFF2-40B4-BE49-F238E27FC236}">
                <a16:creationId xmlns:a16="http://schemas.microsoft.com/office/drawing/2014/main" id="{2E07AEFD-3F0B-4093-859B-17890E5DFCA4}"/>
              </a:ext>
            </a:extLst>
          </p:cNvPr>
          <p:cNvSpPr/>
          <p:nvPr/>
        </p:nvSpPr>
        <p:spPr>
          <a:xfrm>
            <a:off x="15987" y="4304370"/>
            <a:ext cx="3506088" cy="369332"/>
          </a:xfrm>
          <a:prstGeom prst="rect">
            <a:avLst/>
          </a:prstGeom>
        </p:spPr>
        <p:txBody>
          <a:bodyPr wrap="none">
            <a:spAutoFit/>
          </a:bodyPr>
          <a:lstStyle/>
          <a:p>
            <a:pPr lvl="1" algn="just"/>
            <a:r>
              <a:rPr lang="en-IN" sz="1800" i="1" dirty="0"/>
              <a:t>Stationary-container system</a:t>
            </a:r>
          </a:p>
        </p:txBody>
      </p:sp>
      <p:pic>
        <p:nvPicPr>
          <p:cNvPr id="7" name="Picture 6">
            <a:extLst>
              <a:ext uri="{FF2B5EF4-FFF2-40B4-BE49-F238E27FC236}">
                <a16:creationId xmlns:a16="http://schemas.microsoft.com/office/drawing/2014/main" id="{6AE3B503-F50F-439D-A038-2449AC624A4C}"/>
              </a:ext>
            </a:extLst>
          </p:cNvPr>
          <p:cNvPicPr>
            <a:picLocks noChangeAspect="1"/>
          </p:cNvPicPr>
          <p:nvPr/>
        </p:nvPicPr>
        <p:blipFill>
          <a:blip r:embed="rId7"/>
          <a:stretch>
            <a:fillRect/>
          </a:stretch>
        </p:blipFill>
        <p:spPr>
          <a:xfrm>
            <a:off x="481716" y="4653803"/>
            <a:ext cx="2857500" cy="2143125"/>
          </a:xfrm>
          <a:prstGeom prst="rect">
            <a:avLst/>
          </a:prstGeom>
        </p:spPr>
      </p:pic>
      <p:pic>
        <p:nvPicPr>
          <p:cNvPr id="10" name="Lecture_3_Slide_14">
            <a:hlinkClick r:id="" action="ppaction://media"/>
            <a:extLst>
              <a:ext uri="{FF2B5EF4-FFF2-40B4-BE49-F238E27FC236}">
                <a16:creationId xmlns:a16="http://schemas.microsoft.com/office/drawing/2014/main" id="{F2B2364D-ED34-4DB2-8DD3-971460F8A7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2398" y="136120"/>
            <a:ext cx="609600" cy="609600"/>
          </a:xfrm>
          <a:prstGeom prst="rect">
            <a:avLst/>
          </a:prstGeom>
        </p:spPr>
      </p:pic>
    </p:spTree>
    <p:extLst>
      <p:ext uri="{BB962C8B-B14F-4D97-AF65-F5344CB8AC3E}">
        <p14:creationId xmlns:p14="http://schemas.microsoft.com/office/powerpoint/2010/main" val="35721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pic>
        <p:nvPicPr>
          <p:cNvPr id="2" name="Picture 1">
            <a:extLst>
              <a:ext uri="{FF2B5EF4-FFF2-40B4-BE49-F238E27FC236}">
                <a16:creationId xmlns:a16="http://schemas.microsoft.com/office/drawing/2014/main" id="{2F927037-A3F1-44C3-88D7-61C9F5139667}"/>
              </a:ext>
            </a:extLst>
          </p:cNvPr>
          <p:cNvPicPr>
            <a:picLocks noChangeAspect="1"/>
          </p:cNvPicPr>
          <p:nvPr/>
        </p:nvPicPr>
        <p:blipFill>
          <a:blip r:embed="rId5">
            <a:biLevel thresh="75000"/>
          </a:blip>
          <a:stretch>
            <a:fillRect/>
          </a:stretch>
        </p:blipFill>
        <p:spPr>
          <a:xfrm rot="-60000">
            <a:off x="999377" y="1195448"/>
            <a:ext cx="7145242" cy="3547112"/>
          </a:xfrm>
          <a:prstGeom prst="rect">
            <a:avLst/>
          </a:prstGeom>
        </p:spPr>
      </p:pic>
      <p:sp>
        <p:nvSpPr>
          <p:cNvPr id="3" name="Rectangle 2">
            <a:extLst>
              <a:ext uri="{FF2B5EF4-FFF2-40B4-BE49-F238E27FC236}">
                <a16:creationId xmlns:a16="http://schemas.microsoft.com/office/drawing/2014/main" id="{C680F5E9-F2BD-4240-AA34-49C070943BB6}"/>
              </a:ext>
            </a:extLst>
          </p:cNvPr>
          <p:cNvSpPr/>
          <p:nvPr/>
        </p:nvSpPr>
        <p:spPr>
          <a:xfrm>
            <a:off x="199239" y="4975044"/>
            <a:ext cx="8745518" cy="1631216"/>
          </a:xfrm>
          <a:prstGeom prst="rect">
            <a:avLst/>
          </a:prstGeom>
        </p:spPr>
        <p:txBody>
          <a:bodyPr wrap="square">
            <a:spAutoFit/>
          </a:bodyPr>
          <a:lstStyle/>
          <a:p>
            <a:pPr marL="342900" indent="-342900">
              <a:buFont typeface="Arial" panose="020B0604020202020204" pitchFamily="34" charset="0"/>
              <a:buChar char="•"/>
            </a:pPr>
            <a:r>
              <a:rPr lang="en-US" i="1" dirty="0">
                <a:solidFill>
                  <a:schemeClr val="accent6"/>
                </a:solidFill>
              </a:rPr>
              <a:t>Container with waste is hauled from the collection point to the final point of disposal, processing facility or transfer station (destination point)</a:t>
            </a:r>
          </a:p>
          <a:p>
            <a:pPr marL="342900" indent="-342900">
              <a:buFont typeface="Arial" panose="020B0604020202020204" pitchFamily="34" charset="0"/>
              <a:buChar char="•"/>
            </a:pPr>
            <a:endParaRPr lang="en-US" i="1" dirty="0">
              <a:solidFill>
                <a:schemeClr val="accent6"/>
              </a:solidFill>
            </a:endParaRPr>
          </a:p>
          <a:p>
            <a:pPr marL="342900" indent="-342900">
              <a:buFont typeface="Arial" panose="020B0604020202020204" pitchFamily="34" charset="0"/>
              <a:buChar char="•"/>
            </a:pPr>
            <a:r>
              <a:rPr lang="en-US" i="1" dirty="0">
                <a:solidFill>
                  <a:schemeClr val="accent6"/>
                </a:solidFill>
              </a:rPr>
              <a:t>In this system, the container is very large, so it is not emptied at the collection point, but is mounted into the collection vehicle and hauled </a:t>
            </a:r>
            <a:endParaRPr lang="en-IN" i="1" dirty="0">
              <a:solidFill>
                <a:schemeClr val="accent6"/>
              </a:solidFill>
            </a:endParaRPr>
          </a:p>
        </p:txBody>
      </p:sp>
      <p:pic>
        <p:nvPicPr>
          <p:cNvPr id="6" name="Lecture_3_Slide_15">
            <a:hlinkClick r:id="" action="ppaction://media"/>
            <a:extLst>
              <a:ext uri="{FF2B5EF4-FFF2-40B4-BE49-F238E27FC236}">
                <a16:creationId xmlns:a16="http://schemas.microsoft.com/office/drawing/2014/main" id="{50345F69-EFF7-4BD5-9BDC-7C78793124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7218"/>
            <a:ext cx="609600" cy="609600"/>
          </a:xfrm>
          <a:prstGeom prst="rect">
            <a:avLst/>
          </a:prstGeom>
        </p:spPr>
      </p:pic>
    </p:spTree>
    <p:extLst>
      <p:ext uri="{BB962C8B-B14F-4D97-AF65-F5344CB8AC3E}">
        <p14:creationId xmlns:p14="http://schemas.microsoft.com/office/powerpoint/2010/main" val="107008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5632311"/>
          </a:xfrm>
          <a:prstGeom prst="rect">
            <a:avLst/>
          </a:prstGeom>
        </p:spPr>
        <p:txBody>
          <a:bodyPr wrap="square">
            <a:spAutoFit/>
          </a:bodyPr>
          <a:lstStyle/>
          <a:p>
            <a:pPr algn="just"/>
            <a:r>
              <a:rPr lang="en-IN" u="sng" dirty="0">
                <a:solidFill>
                  <a:srgbClr val="FF0000"/>
                </a:solidFill>
                <a:latin typeface="+mn-lt"/>
              </a:rPr>
              <a:t>Analysis of Hauled-Container System</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truck spends a time </a:t>
            </a:r>
            <a:r>
              <a:rPr lang="en-IN" dirty="0">
                <a:solidFill>
                  <a:srgbClr val="FF3399"/>
                </a:solidFill>
                <a:latin typeface="+mn-lt"/>
              </a:rPr>
              <a:t>‘t</a:t>
            </a:r>
            <a:r>
              <a:rPr lang="en-IN" baseline="-25000" dirty="0">
                <a:solidFill>
                  <a:srgbClr val="FF3399"/>
                </a:solidFill>
                <a:latin typeface="+mn-lt"/>
              </a:rPr>
              <a:t>1</a:t>
            </a:r>
            <a:r>
              <a:rPr lang="en-IN" dirty="0">
                <a:solidFill>
                  <a:srgbClr val="FF3399"/>
                </a:solidFill>
                <a:latin typeface="+mn-lt"/>
              </a:rPr>
              <a:t>’</a:t>
            </a:r>
            <a:r>
              <a:rPr lang="en-IN" dirty="0">
                <a:latin typeface="+mn-lt"/>
              </a:rPr>
              <a:t> in driving from dispatch station to the first collection point, designated as the container location.</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time taken to mount the container into the collection vehicle is </a:t>
            </a:r>
            <a:r>
              <a:rPr lang="en-IN" dirty="0">
                <a:solidFill>
                  <a:srgbClr val="FF3399"/>
                </a:solidFill>
                <a:latin typeface="+mn-lt"/>
              </a:rPr>
              <a:t>‘m’</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time spent to unload the solid waste at the destination point is </a:t>
            </a:r>
            <a:r>
              <a:rPr lang="en-IN" dirty="0">
                <a:solidFill>
                  <a:srgbClr val="FF3399"/>
                </a:solidFill>
                <a:latin typeface="+mn-lt"/>
              </a:rPr>
              <a:t>‘s’</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From the destination point the vehicle goes back to the container location and </a:t>
            </a:r>
            <a:r>
              <a:rPr lang="en-IN" dirty="0">
                <a:solidFill>
                  <a:srgbClr val="FF3399"/>
                </a:solidFill>
                <a:latin typeface="+mn-lt"/>
              </a:rPr>
              <a:t>‘u’</a:t>
            </a:r>
            <a:r>
              <a:rPr lang="en-IN" dirty="0">
                <a:latin typeface="+mn-lt"/>
              </a:rPr>
              <a:t> is the time taken to unload the container.</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‘h’</a:t>
            </a:r>
            <a:r>
              <a:rPr lang="en-IN" dirty="0">
                <a:latin typeface="+mn-lt"/>
              </a:rPr>
              <a:t> is the haul time which is the time taken to drive from the collection point </a:t>
            </a:r>
            <a:r>
              <a:rPr lang="en-IN" i="1" u="sng" dirty="0">
                <a:latin typeface="+mn-lt"/>
              </a:rPr>
              <a:t>to the destination point and back</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If more than one collection point or location is serviced, then time is spent in driving from one collection point to another. Let </a:t>
            </a:r>
            <a:r>
              <a:rPr lang="en-IN" dirty="0">
                <a:solidFill>
                  <a:srgbClr val="FF3399"/>
                </a:solidFill>
                <a:latin typeface="+mn-lt"/>
              </a:rPr>
              <a:t>‘</a:t>
            </a:r>
            <a:r>
              <a:rPr lang="en-IN" i="1" dirty="0">
                <a:solidFill>
                  <a:srgbClr val="FF3399"/>
                </a:solidFill>
                <a:latin typeface="+mn-lt"/>
              </a:rPr>
              <a:t>d</a:t>
            </a:r>
            <a:r>
              <a:rPr lang="en-IN" i="1" baseline="-25000" dirty="0">
                <a:solidFill>
                  <a:srgbClr val="FF3399"/>
                </a:solidFill>
                <a:latin typeface="+mn-lt"/>
              </a:rPr>
              <a:t>l</a:t>
            </a:r>
            <a:r>
              <a:rPr lang="en-IN" i="1" dirty="0">
                <a:solidFill>
                  <a:srgbClr val="FF3399"/>
                </a:solidFill>
                <a:latin typeface="+mn-lt"/>
              </a:rPr>
              <a:t>’</a:t>
            </a:r>
            <a:r>
              <a:rPr lang="en-IN" dirty="0">
                <a:latin typeface="+mn-lt"/>
              </a:rPr>
              <a:t> be the average between-collection-point driving time per collection point.</a:t>
            </a:r>
          </a:p>
        </p:txBody>
      </p:sp>
      <p:pic>
        <p:nvPicPr>
          <p:cNvPr id="2" name="Lecture_3_Slide_16">
            <a:hlinkClick r:id="" action="ppaction://media"/>
            <a:extLst>
              <a:ext uri="{FF2B5EF4-FFF2-40B4-BE49-F238E27FC236}">
                <a16:creationId xmlns:a16="http://schemas.microsoft.com/office/drawing/2014/main" id="{95951631-E65B-4B70-9542-EA89906CA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1672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6" y="962964"/>
            <a:ext cx="8610822" cy="2308324"/>
          </a:xfrm>
          <a:prstGeom prst="rect">
            <a:avLst/>
          </a:prstGeom>
        </p:spPr>
        <p:txBody>
          <a:bodyPr wrap="square">
            <a:spAutoFit/>
          </a:bodyPr>
          <a:lstStyle/>
          <a:p>
            <a:pPr marL="285750" indent="-285750" algn="just">
              <a:buFont typeface="Arial" panose="020B0604020202020204" pitchFamily="34" charset="0"/>
              <a:buChar char="•"/>
            </a:pPr>
            <a:r>
              <a:rPr lang="en-IN" dirty="0">
                <a:solidFill>
                  <a:srgbClr val="FF0000"/>
                </a:solidFill>
              </a:rPr>
              <a:t>The activities that constitute a trip : </a:t>
            </a:r>
          </a:p>
          <a:p>
            <a:pPr marL="742950" lvl="1" indent="-285750" algn="just">
              <a:buFont typeface="Arial" panose="020B0604020202020204" pitchFamily="34" charset="0"/>
              <a:buChar char="•"/>
            </a:pPr>
            <a:r>
              <a:rPr lang="en-IN" dirty="0"/>
              <a:t>mounting the container, </a:t>
            </a:r>
          </a:p>
          <a:p>
            <a:pPr marL="742950" lvl="1" indent="-285750" algn="just">
              <a:buFont typeface="Arial" panose="020B0604020202020204" pitchFamily="34" charset="0"/>
              <a:buChar char="•"/>
            </a:pPr>
            <a:r>
              <a:rPr lang="en-IN" dirty="0"/>
              <a:t>driving to the destination point, </a:t>
            </a:r>
          </a:p>
          <a:p>
            <a:pPr marL="742950" lvl="1" indent="-285750" algn="just">
              <a:buFont typeface="Arial" panose="020B0604020202020204" pitchFamily="34" charset="0"/>
              <a:buChar char="•"/>
            </a:pPr>
            <a:r>
              <a:rPr lang="en-IN" dirty="0"/>
              <a:t>unloading the cargo, </a:t>
            </a:r>
          </a:p>
          <a:p>
            <a:pPr marL="742950" lvl="1" indent="-285750" algn="just">
              <a:buFont typeface="Arial" panose="020B0604020202020204" pitchFamily="34" charset="0"/>
              <a:buChar char="•"/>
            </a:pPr>
            <a:r>
              <a:rPr lang="en-IN" dirty="0"/>
              <a:t>driving back to the collection point, </a:t>
            </a:r>
          </a:p>
          <a:p>
            <a:pPr marL="742950" lvl="1" indent="-285750" algn="just">
              <a:buFont typeface="Arial" panose="020B0604020202020204" pitchFamily="34" charset="0"/>
              <a:buChar char="•"/>
            </a:pPr>
            <a:r>
              <a:rPr lang="en-IN" dirty="0"/>
              <a:t>unloading the container, </a:t>
            </a:r>
          </a:p>
          <a:p>
            <a:pPr marL="742950" lvl="1" indent="-285750" algn="just">
              <a:buFont typeface="Arial" panose="020B0604020202020204" pitchFamily="34" charset="0"/>
              <a:buChar char="•"/>
            </a:pPr>
            <a:r>
              <a:rPr lang="en-IN" dirty="0"/>
              <a:t>driving between the collection points</a:t>
            </a:r>
          </a:p>
        </p:txBody>
      </p:sp>
      <p:pic>
        <p:nvPicPr>
          <p:cNvPr id="6" name="Picture 5">
            <a:extLst>
              <a:ext uri="{FF2B5EF4-FFF2-40B4-BE49-F238E27FC236}">
                <a16:creationId xmlns:a16="http://schemas.microsoft.com/office/drawing/2014/main" id="{9B8A9D72-3F05-439E-A3E4-88293614F5F7}"/>
              </a:ext>
            </a:extLst>
          </p:cNvPr>
          <p:cNvPicPr>
            <a:picLocks noChangeAspect="1"/>
          </p:cNvPicPr>
          <p:nvPr/>
        </p:nvPicPr>
        <p:blipFill>
          <a:blip r:embed="rId5">
            <a:biLevel thresh="75000"/>
          </a:blip>
          <a:stretch>
            <a:fillRect/>
          </a:stretch>
        </p:blipFill>
        <p:spPr>
          <a:xfrm rot="-60000">
            <a:off x="1410063" y="3442477"/>
            <a:ext cx="6323869" cy="3139358"/>
          </a:xfrm>
          <a:prstGeom prst="rect">
            <a:avLst/>
          </a:prstGeom>
        </p:spPr>
      </p:pic>
      <p:sp>
        <p:nvSpPr>
          <p:cNvPr id="2" name="TextBox 1">
            <a:extLst>
              <a:ext uri="{FF2B5EF4-FFF2-40B4-BE49-F238E27FC236}">
                <a16:creationId xmlns:a16="http://schemas.microsoft.com/office/drawing/2014/main" id="{29407C4F-3FE7-401F-964C-ABB798C929CB}"/>
              </a:ext>
            </a:extLst>
          </p:cNvPr>
          <p:cNvSpPr txBox="1"/>
          <p:nvPr/>
        </p:nvSpPr>
        <p:spPr>
          <a:xfrm>
            <a:off x="2566219" y="4798635"/>
            <a:ext cx="324465" cy="338554"/>
          </a:xfrm>
          <a:prstGeom prst="rect">
            <a:avLst/>
          </a:prstGeom>
          <a:noFill/>
        </p:spPr>
        <p:txBody>
          <a:bodyPr wrap="square" rtlCol="0">
            <a:spAutoFit/>
          </a:bodyPr>
          <a:lstStyle/>
          <a:p>
            <a:r>
              <a:rPr lang="en-US" sz="1600" dirty="0">
                <a:solidFill>
                  <a:srgbClr val="FF0000"/>
                </a:solidFill>
              </a:rPr>
              <a:t>t</a:t>
            </a:r>
            <a:r>
              <a:rPr lang="en-US" sz="1600" baseline="-25000" dirty="0">
                <a:solidFill>
                  <a:srgbClr val="FF0000"/>
                </a:solidFill>
              </a:rPr>
              <a:t>1</a:t>
            </a:r>
          </a:p>
        </p:txBody>
      </p:sp>
      <p:sp>
        <p:nvSpPr>
          <p:cNvPr id="7" name="TextBox 6">
            <a:extLst>
              <a:ext uri="{FF2B5EF4-FFF2-40B4-BE49-F238E27FC236}">
                <a16:creationId xmlns:a16="http://schemas.microsoft.com/office/drawing/2014/main" id="{8CC5C243-8AF4-49DC-915C-D97E8F6E1E9A}"/>
              </a:ext>
            </a:extLst>
          </p:cNvPr>
          <p:cNvSpPr txBox="1"/>
          <p:nvPr/>
        </p:nvSpPr>
        <p:spPr>
          <a:xfrm>
            <a:off x="3105395" y="4220359"/>
            <a:ext cx="324465" cy="338554"/>
          </a:xfrm>
          <a:prstGeom prst="rect">
            <a:avLst/>
          </a:prstGeom>
          <a:noFill/>
        </p:spPr>
        <p:txBody>
          <a:bodyPr wrap="square" rtlCol="0">
            <a:spAutoFit/>
          </a:bodyPr>
          <a:lstStyle/>
          <a:p>
            <a:r>
              <a:rPr lang="en-US" sz="1600" dirty="0">
                <a:solidFill>
                  <a:srgbClr val="FF0000"/>
                </a:solidFill>
              </a:rPr>
              <a:t>u</a:t>
            </a:r>
            <a:endParaRPr lang="en-US" sz="1600" baseline="-25000" dirty="0">
              <a:solidFill>
                <a:srgbClr val="FF0000"/>
              </a:solidFill>
            </a:endParaRPr>
          </a:p>
        </p:txBody>
      </p:sp>
      <p:sp>
        <p:nvSpPr>
          <p:cNvPr id="8" name="TextBox 7">
            <a:extLst>
              <a:ext uri="{FF2B5EF4-FFF2-40B4-BE49-F238E27FC236}">
                <a16:creationId xmlns:a16="http://schemas.microsoft.com/office/drawing/2014/main" id="{9A81CB3F-C446-490D-BF33-40FE648D3069}"/>
              </a:ext>
            </a:extLst>
          </p:cNvPr>
          <p:cNvSpPr txBox="1"/>
          <p:nvPr/>
        </p:nvSpPr>
        <p:spPr>
          <a:xfrm>
            <a:off x="4247532" y="6151005"/>
            <a:ext cx="324465" cy="338554"/>
          </a:xfrm>
          <a:prstGeom prst="rect">
            <a:avLst/>
          </a:prstGeom>
          <a:noFill/>
        </p:spPr>
        <p:txBody>
          <a:bodyPr wrap="square" rtlCol="0">
            <a:spAutoFit/>
          </a:bodyPr>
          <a:lstStyle/>
          <a:p>
            <a:r>
              <a:rPr lang="en-US" sz="1600" dirty="0">
                <a:solidFill>
                  <a:srgbClr val="FF0000"/>
                </a:solidFill>
              </a:rPr>
              <a:t>s</a:t>
            </a:r>
            <a:endParaRPr lang="en-US" sz="1600" baseline="-25000" dirty="0">
              <a:solidFill>
                <a:srgbClr val="FF0000"/>
              </a:solidFill>
            </a:endParaRPr>
          </a:p>
        </p:txBody>
      </p:sp>
      <p:sp>
        <p:nvSpPr>
          <p:cNvPr id="10" name="TextBox 9">
            <a:extLst>
              <a:ext uri="{FF2B5EF4-FFF2-40B4-BE49-F238E27FC236}">
                <a16:creationId xmlns:a16="http://schemas.microsoft.com/office/drawing/2014/main" id="{2C75C0FF-11BD-4C6D-BFC9-9AB8ADAB5C3D}"/>
              </a:ext>
            </a:extLst>
          </p:cNvPr>
          <p:cNvSpPr txBox="1"/>
          <p:nvPr/>
        </p:nvSpPr>
        <p:spPr>
          <a:xfrm>
            <a:off x="2576051" y="4404033"/>
            <a:ext cx="324465" cy="338554"/>
          </a:xfrm>
          <a:prstGeom prst="rect">
            <a:avLst/>
          </a:prstGeom>
          <a:noFill/>
        </p:spPr>
        <p:txBody>
          <a:bodyPr wrap="square" rtlCol="0">
            <a:spAutoFit/>
          </a:bodyPr>
          <a:lstStyle/>
          <a:p>
            <a:r>
              <a:rPr lang="en-US" sz="1600" dirty="0">
                <a:solidFill>
                  <a:srgbClr val="FF0000"/>
                </a:solidFill>
              </a:rPr>
              <a:t>m</a:t>
            </a:r>
            <a:endParaRPr lang="en-US" sz="1600" baseline="-25000" dirty="0">
              <a:solidFill>
                <a:srgbClr val="FF0000"/>
              </a:solidFill>
            </a:endParaRPr>
          </a:p>
        </p:txBody>
      </p:sp>
      <p:pic>
        <p:nvPicPr>
          <p:cNvPr id="3" name="Lecture_3_Slide_17">
            <a:hlinkClick r:id="" action="ppaction://media"/>
            <a:extLst>
              <a:ext uri="{FF2B5EF4-FFF2-40B4-BE49-F238E27FC236}">
                <a16:creationId xmlns:a16="http://schemas.microsoft.com/office/drawing/2014/main" id="{C9976682-D559-4C53-B9C5-DDB0D6E2F6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37120"/>
            <a:ext cx="609600" cy="609600"/>
          </a:xfrm>
          <a:prstGeom prst="rect">
            <a:avLst/>
          </a:prstGeom>
        </p:spPr>
      </p:pic>
    </p:spTree>
    <p:extLst>
      <p:ext uri="{BB962C8B-B14F-4D97-AF65-F5344CB8AC3E}">
        <p14:creationId xmlns:p14="http://schemas.microsoft.com/office/powerpoint/2010/main" val="31934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4093428"/>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If </a:t>
            </a:r>
            <a:r>
              <a:rPr lang="en-IN" dirty="0" err="1">
                <a:solidFill>
                  <a:srgbClr val="FF3399"/>
                </a:solidFill>
                <a:latin typeface="+mn-lt"/>
              </a:rPr>
              <a:t>t</a:t>
            </a:r>
            <a:r>
              <a:rPr lang="en-IN" baseline="-25000" dirty="0" err="1">
                <a:solidFill>
                  <a:srgbClr val="FF3399"/>
                </a:solidFill>
                <a:latin typeface="+mn-lt"/>
              </a:rPr>
              <a:t>net</a:t>
            </a:r>
            <a:r>
              <a:rPr lang="en-IN" dirty="0">
                <a:latin typeface="+mn-lt"/>
              </a:rPr>
              <a:t> is the on the job time used per trip, then</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Let </a:t>
            </a:r>
            <a:r>
              <a:rPr lang="en-IN" dirty="0">
                <a:solidFill>
                  <a:srgbClr val="FF3399"/>
                </a:solidFill>
                <a:latin typeface="+mn-lt"/>
              </a:rPr>
              <a:t>‘H’</a:t>
            </a:r>
            <a:r>
              <a:rPr lang="en-IN" dirty="0">
                <a:latin typeface="+mn-lt"/>
              </a:rPr>
              <a:t> be the total allotted time during a work-day.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Within this allotted time, and let </a:t>
            </a:r>
            <a:r>
              <a:rPr lang="en-IN" dirty="0">
                <a:solidFill>
                  <a:srgbClr val="FF3399"/>
                </a:solidFill>
                <a:latin typeface="+mn-lt"/>
              </a:rPr>
              <a:t>‘W’</a:t>
            </a:r>
            <a:r>
              <a:rPr lang="en-IN" dirty="0">
                <a:latin typeface="+mn-lt"/>
              </a:rPr>
              <a:t> be the fraction of ‘H’ spent on these non-job related activities.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At the end of the working day, the vehicle will also have to spend time </a:t>
            </a:r>
            <a:r>
              <a:rPr lang="en-IN" dirty="0">
                <a:solidFill>
                  <a:srgbClr val="FF3399"/>
                </a:solidFill>
                <a:latin typeface="+mn-lt"/>
              </a:rPr>
              <a:t>‘t</a:t>
            </a:r>
            <a:r>
              <a:rPr lang="en-IN" baseline="-25000" dirty="0">
                <a:solidFill>
                  <a:srgbClr val="FF3399"/>
                </a:solidFill>
                <a:latin typeface="+mn-lt"/>
              </a:rPr>
              <a:t>2</a:t>
            </a:r>
            <a:r>
              <a:rPr lang="en-IN" dirty="0">
                <a:solidFill>
                  <a:srgbClr val="FF3399"/>
                </a:solidFill>
                <a:latin typeface="+mn-lt"/>
              </a:rPr>
              <a:t>’</a:t>
            </a:r>
            <a:r>
              <a:rPr lang="en-IN" dirty="0">
                <a:latin typeface="+mn-lt"/>
              </a:rPr>
              <a:t> to drive from the last collection point to the dispatch station.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The net time spent for collection activities is only (1-W)H - t</a:t>
            </a:r>
            <a:r>
              <a:rPr lang="en-IN" baseline="-25000" dirty="0">
                <a:solidFill>
                  <a:srgbClr val="FF3399"/>
                </a:solidFill>
                <a:latin typeface="+mn-lt"/>
              </a:rPr>
              <a:t>1</a:t>
            </a:r>
            <a:r>
              <a:rPr lang="en-IN" dirty="0">
                <a:solidFill>
                  <a:srgbClr val="FF3399"/>
                </a:solidFill>
                <a:latin typeface="+mn-lt"/>
              </a:rPr>
              <a:t>- t</a:t>
            </a:r>
            <a:r>
              <a:rPr lang="en-IN" baseline="-25000" dirty="0">
                <a:solidFill>
                  <a:srgbClr val="FF3399"/>
                </a:solidFill>
                <a:latin typeface="+mn-lt"/>
              </a:rPr>
              <a:t>2</a:t>
            </a:r>
            <a:r>
              <a:rPr lang="en-IN" dirty="0">
                <a:solidFill>
                  <a:srgbClr val="FF3399"/>
                </a:solidFill>
                <a:latin typeface="+mn-lt"/>
              </a:rPr>
              <a:t>.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number of trips </a:t>
            </a:r>
            <a:r>
              <a:rPr lang="en-IN" dirty="0" err="1">
                <a:solidFill>
                  <a:srgbClr val="FF3399"/>
                </a:solidFill>
                <a:latin typeface="+mn-lt"/>
              </a:rPr>
              <a:t>N</a:t>
            </a:r>
            <a:r>
              <a:rPr lang="en-IN" baseline="-25000" dirty="0" err="1">
                <a:solidFill>
                  <a:srgbClr val="FF3399"/>
                </a:solidFill>
                <a:latin typeface="+mn-lt"/>
              </a:rPr>
              <a:t>t</a:t>
            </a:r>
            <a:r>
              <a:rPr lang="en-IN" dirty="0">
                <a:latin typeface="+mn-lt"/>
              </a:rPr>
              <a:t> possible during a collection day is: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2C0B-F95B-4308-B91C-B00F29C25671}"/>
                  </a:ext>
                </a:extLst>
              </p:cNvPr>
              <p:cNvSpPr txBox="1"/>
              <p:nvPr/>
            </p:nvSpPr>
            <p:spPr>
              <a:xfrm>
                <a:off x="5803349" y="1082271"/>
                <a:ext cx="2883449" cy="307777"/>
              </a:xfrm>
              <a:prstGeom prst="rect">
                <a:avLst/>
              </a:prstGeom>
              <a:noFill/>
              <a:ln>
                <a:solidFill>
                  <a:srgbClr val="00B05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net</m:t>
                          </m:r>
                        </m:sub>
                      </m:sSub>
                      <m:r>
                        <a:rPr lang="en-IN" i="0" smtClean="0">
                          <a:latin typeface="Cambria Math" panose="02040503050406030204" pitchFamily="18" charset="0"/>
                        </a:rPr>
                        <m:t>=</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IN" dirty="0"/>
              </a:p>
            </p:txBody>
          </p:sp>
        </mc:Choice>
        <mc:Fallback xmlns="">
          <p:sp>
            <p:nvSpPr>
              <p:cNvPr id="6" name="TextBox 5">
                <a:extLst>
                  <a:ext uri="{FF2B5EF4-FFF2-40B4-BE49-F238E27FC236}">
                    <a16:creationId xmlns:a16="http://schemas.microsoft.com/office/drawing/2014/main" id="{A6322C0B-F95B-4308-B91C-B00F29C25671}"/>
                  </a:ext>
                </a:extLst>
              </p:cNvPr>
              <p:cNvSpPr txBox="1">
                <a:spLocks noRot="1" noChangeAspect="1" noMove="1" noResize="1" noEditPoints="1" noAdjustHandles="1" noChangeArrowheads="1" noChangeShapeType="1" noTextEdit="1"/>
              </p:cNvSpPr>
              <p:nvPr/>
            </p:nvSpPr>
            <p:spPr>
              <a:xfrm>
                <a:off x="5803349" y="1082271"/>
                <a:ext cx="2883449" cy="307777"/>
              </a:xfrm>
              <a:prstGeom prst="rect">
                <a:avLst/>
              </a:prstGeom>
              <a:blipFill>
                <a:blip r:embed="rId5"/>
                <a:stretch>
                  <a:fillRect l="-1053" r="-1263" b="-19231"/>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102177-E37E-45E5-B7B4-E7C9B8ADF5EC}"/>
                  </a:ext>
                </a:extLst>
              </p:cNvPr>
              <p:cNvSpPr txBox="1"/>
              <p:nvPr/>
            </p:nvSpPr>
            <p:spPr>
              <a:xfrm>
                <a:off x="3130273" y="5449322"/>
                <a:ext cx="2883449" cy="649280"/>
              </a:xfrm>
              <a:prstGeom prst="rect">
                <a:avLst/>
              </a:prstGeom>
              <a:noFill/>
              <a:ln>
                <a:solidFill>
                  <a:srgbClr val="00B05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IN" i="0" smtClean="0">
                          <a:latin typeface="Cambria Math" panose="02040503050406030204" pitchFamily="18" charset="0"/>
                        </a:rPr>
                        <m:t>=</m:t>
                      </m:r>
                      <m:f>
                        <m:fPr>
                          <m:ctrlPr>
                            <a:rPr lang="en-IN" i="1" smtClean="0">
                              <a:latin typeface="Cambria Math" panose="02040503050406030204" pitchFamily="18" charset="0"/>
                            </a:rPr>
                          </m:ctrlPr>
                        </m:fPr>
                        <m:num>
                          <m:d>
                            <m:dPr>
                              <m:ctrlPr>
                                <a:rPr lang="en-IN"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𝑊</m:t>
                              </m:r>
                            </m:e>
                          </m:d>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𝑛𝑒𝑡</m:t>
                              </m:r>
                            </m:sub>
                          </m:sSub>
                        </m:den>
                      </m:f>
                    </m:oMath>
                  </m:oMathPara>
                </a14:m>
                <a:endParaRPr lang="en-IN" dirty="0"/>
              </a:p>
            </p:txBody>
          </p:sp>
        </mc:Choice>
        <mc:Fallback xmlns="">
          <p:sp>
            <p:nvSpPr>
              <p:cNvPr id="7" name="TextBox 6">
                <a:extLst>
                  <a:ext uri="{FF2B5EF4-FFF2-40B4-BE49-F238E27FC236}">
                    <a16:creationId xmlns:a16="http://schemas.microsoft.com/office/drawing/2014/main" id="{6D102177-E37E-45E5-B7B4-E7C9B8ADF5EC}"/>
                  </a:ext>
                </a:extLst>
              </p:cNvPr>
              <p:cNvSpPr txBox="1">
                <a:spLocks noRot="1" noChangeAspect="1" noMove="1" noResize="1" noEditPoints="1" noAdjustHandles="1" noChangeArrowheads="1" noChangeShapeType="1" noTextEdit="1"/>
              </p:cNvSpPr>
              <p:nvPr/>
            </p:nvSpPr>
            <p:spPr>
              <a:xfrm>
                <a:off x="3130273" y="5449322"/>
                <a:ext cx="2883449" cy="649280"/>
              </a:xfrm>
              <a:prstGeom prst="rect">
                <a:avLst/>
              </a:prstGeom>
              <a:blipFill>
                <a:blip r:embed="rId6"/>
                <a:stretch>
                  <a:fillRect/>
                </a:stretch>
              </a:blipFill>
              <a:ln>
                <a:solidFill>
                  <a:srgbClr val="00B050"/>
                </a:solidFill>
              </a:ln>
            </p:spPr>
            <p:txBody>
              <a:bodyPr/>
              <a:lstStyle/>
              <a:p>
                <a:r>
                  <a:rPr lang="en-US">
                    <a:noFill/>
                  </a:rPr>
                  <a:t> </a:t>
                </a:r>
              </a:p>
            </p:txBody>
          </p:sp>
        </mc:Fallback>
      </mc:AlternateContent>
      <p:pic>
        <p:nvPicPr>
          <p:cNvPr id="2" name="Lecture_3_Slide_18">
            <a:hlinkClick r:id="" action="ppaction://media"/>
            <a:extLst>
              <a:ext uri="{FF2B5EF4-FFF2-40B4-BE49-F238E27FC236}">
                <a16:creationId xmlns:a16="http://schemas.microsoft.com/office/drawing/2014/main" id="{BA0204CD-936A-4000-90FE-A367528D33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07218"/>
            <a:ext cx="609600" cy="609600"/>
          </a:xfrm>
          <a:prstGeom prst="rect">
            <a:avLst/>
          </a:prstGeom>
        </p:spPr>
      </p:pic>
    </p:spTree>
    <p:extLst>
      <p:ext uri="{BB962C8B-B14F-4D97-AF65-F5344CB8AC3E}">
        <p14:creationId xmlns:p14="http://schemas.microsoft.com/office/powerpoint/2010/main" val="422209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a16="http://schemas.microsoft.com/office/drawing/2014/main" id="{A1720D73-C351-495B-AE73-B992FC1037C0}"/>
              </a:ext>
            </a:extLst>
          </p:cNvPr>
          <p:cNvSpPr/>
          <p:nvPr/>
        </p:nvSpPr>
        <p:spPr>
          <a:xfrm>
            <a:off x="317085" y="1926569"/>
            <a:ext cx="8509819" cy="3046988"/>
          </a:xfrm>
          <a:prstGeom prst="rect">
            <a:avLst/>
          </a:prstGeom>
        </p:spPr>
        <p:txBody>
          <a:bodyPr wrap="square">
            <a:spAutoFit/>
          </a:bodyPr>
          <a:lstStyle/>
          <a:p>
            <a:pPr algn="ctr"/>
            <a:r>
              <a:rPr lang="en-US" sz="2400" u="sng" dirty="0"/>
              <a:t>Lecture-3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US" sz="2400" dirty="0"/>
              <a:t>Analysis of solid waste management systems</a:t>
            </a:r>
          </a:p>
          <a:p>
            <a:pPr marL="457200" indent="-457200" algn="ctr">
              <a:buFont typeface="Wingdings" panose="05000000000000000000" pitchFamily="2" charset="2"/>
              <a:buChar char="q"/>
            </a:pPr>
            <a:r>
              <a:rPr lang="en-US" sz="2400" dirty="0"/>
              <a:t>Material balance approach</a:t>
            </a:r>
          </a:p>
          <a:p>
            <a:pPr marL="457200" indent="-457200" algn="ctr">
              <a:buFont typeface="Wingdings" panose="05000000000000000000" pitchFamily="2" charset="2"/>
              <a:buChar char="q"/>
            </a:pPr>
            <a:endParaRPr lang="en-IN" sz="2400" dirty="0"/>
          </a:p>
          <a:p>
            <a:pPr marL="342900" indent="-342900" algn="ctr">
              <a:buFont typeface="Wingdings" panose="05000000000000000000" pitchFamily="2" charset="2"/>
              <a:buChar char="Ø"/>
            </a:pPr>
            <a:r>
              <a:rPr lang="en-IN" sz="2400" dirty="0"/>
              <a:t>Functional elements: MSW Collection</a:t>
            </a:r>
          </a:p>
          <a:p>
            <a:pPr marL="457200" indent="-457200" algn="ctr">
              <a:buFont typeface="Wingdings" panose="05000000000000000000" pitchFamily="2" charset="2"/>
              <a:buChar char="q"/>
            </a:pPr>
            <a:r>
              <a:rPr lang="en-US" sz="2400" dirty="0"/>
              <a:t>Hauled-container system</a:t>
            </a:r>
          </a:p>
          <a:p>
            <a:pPr marL="457200" indent="-457200" algn="ctr">
              <a:buFont typeface="Wingdings" panose="05000000000000000000" pitchFamily="2" charset="2"/>
              <a:buChar char="q"/>
            </a:pPr>
            <a:r>
              <a:rPr lang="en-US" sz="2400" dirty="0"/>
              <a:t>Stationary-container system</a:t>
            </a:r>
          </a:p>
        </p:txBody>
      </p:sp>
    </p:spTree>
    <p:extLst>
      <p:ext uri="{BB962C8B-B14F-4D97-AF65-F5344CB8AC3E}">
        <p14:creationId xmlns:p14="http://schemas.microsoft.com/office/powerpoint/2010/main" val="119527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7" y="92628"/>
            <a:ext cx="8229600" cy="901892"/>
          </a:xfrm>
        </p:spPr>
        <p:txBody>
          <a:bodyPr/>
          <a:lstStyle/>
          <a:p>
            <a:r>
              <a:rPr lang="en-US" sz="3200" dirty="0"/>
              <a:t>Stationary-Container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
        <p:nvSpPr>
          <p:cNvPr id="3" name="Rectangle 2">
            <a:extLst>
              <a:ext uri="{FF2B5EF4-FFF2-40B4-BE49-F238E27FC236}">
                <a16:creationId xmlns:a16="http://schemas.microsoft.com/office/drawing/2014/main" id="{C680F5E9-F2BD-4240-AA34-49C070943BB6}"/>
              </a:ext>
            </a:extLst>
          </p:cNvPr>
          <p:cNvSpPr/>
          <p:nvPr/>
        </p:nvSpPr>
        <p:spPr>
          <a:xfrm>
            <a:off x="-4" y="4856024"/>
            <a:ext cx="9143999" cy="1754326"/>
          </a:xfrm>
          <a:prstGeom prst="rect">
            <a:avLst/>
          </a:prstGeom>
        </p:spPr>
        <p:txBody>
          <a:bodyPr wrap="square">
            <a:spAutoFit/>
          </a:bodyPr>
          <a:lstStyle/>
          <a:p>
            <a:pPr algn="ctr"/>
            <a:r>
              <a:rPr lang="en-US" sz="1800" dirty="0">
                <a:solidFill>
                  <a:schemeClr val="accent6"/>
                </a:solidFill>
              </a:rPr>
              <a:t>Container with waste is emptied  into collection vehicles at the point of collection</a:t>
            </a:r>
          </a:p>
          <a:p>
            <a:pPr marL="285750" indent="-285750" algn="ctr">
              <a:buFont typeface="Wingdings" panose="05000000000000000000" pitchFamily="2" charset="2"/>
              <a:buChar char="Ø"/>
            </a:pPr>
            <a:endParaRPr lang="en-US" sz="1800" u="sng" dirty="0">
              <a:solidFill>
                <a:schemeClr val="accent6"/>
              </a:solidFill>
            </a:endParaRPr>
          </a:p>
          <a:p>
            <a:pPr marL="285750" indent="-285750" algn="ctr">
              <a:buFont typeface="Wingdings" panose="05000000000000000000" pitchFamily="2" charset="2"/>
              <a:buChar char="Ø"/>
            </a:pPr>
            <a:r>
              <a:rPr lang="en-US" sz="1800" u="sng" dirty="0">
                <a:solidFill>
                  <a:schemeClr val="accent6"/>
                </a:solidFill>
              </a:rPr>
              <a:t>Mechanical means</a:t>
            </a:r>
            <a:r>
              <a:rPr lang="en-US" sz="1800" dirty="0">
                <a:solidFill>
                  <a:schemeClr val="accent6"/>
                </a:solidFill>
              </a:rPr>
              <a:t> (large containers): apartment buildings, large commercial establishments and public parks </a:t>
            </a:r>
          </a:p>
          <a:p>
            <a:pPr marL="285750" indent="-285750" algn="ctr">
              <a:buFont typeface="Wingdings" panose="05000000000000000000" pitchFamily="2" charset="2"/>
              <a:buChar char="Ø"/>
            </a:pPr>
            <a:r>
              <a:rPr lang="en-US" sz="1800" u="sng" dirty="0">
                <a:solidFill>
                  <a:schemeClr val="accent6"/>
                </a:solidFill>
              </a:rPr>
              <a:t>Manual means</a:t>
            </a:r>
            <a:r>
              <a:rPr lang="en-US" sz="1800" dirty="0">
                <a:solidFill>
                  <a:schemeClr val="accent6"/>
                </a:solidFill>
              </a:rPr>
              <a:t> (small containers): residential areas</a:t>
            </a:r>
          </a:p>
          <a:p>
            <a:pPr marL="285750" indent="-285750" algn="ctr">
              <a:buFont typeface="Wingdings" panose="05000000000000000000" pitchFamily="2" charset="2"/>
              <a:buChar char="Ø"/>
            </a:pPr>
            <a:endParaRPr lang="en-US" sz="1800" dirty="0">
              <a:solidFill>
                <a:schemeClr val="accent6"/>
              </a:solidFill>
            </a:endParaRPr>
          </a:p>
        </p:txBody>
      </p:sp>
      <p:pic>
        <p:nvPicPr>
          <p:cNvPr id="6" name="Picture 5">
            <a:extLst>
              <a:ext uri="{FF2B5EF4-FFF2-40B4-BE49-F238E27FC236}">
                <a16:creationId xmlns:a16="http://schemas.microsoft.com/office/drawing/2014/main" id="{D89BB303-2197-4C9E-A0EF-E4A67137B45E}"/>
              </a:ext>
            </a:extLst>
          </p:cNvPr>
          <p:cNvPicPr>
            <a:picLocks noChangeAspect="1"/>
          </p:cNvPicPr>
          <p:nvPr/>
        </p:nvPicPr>
        <p:blipFill>
          <a:blip r:embed="rId5">
            <a:biLevel thresh="75000"/>
          </a:blip>
          <a:stretch>
            <a:fillRect/>
          </a:stretch>
        </p:blipFill>
        <p:spPr>
          <a:xfrm>
            <a:off x="1409312" y="994520"/>
            <a:ext cx="6325369" cy="3599520"/>
          </a:xfrm>
          <a:prstGeom prst="rect">
            <a:avLst/>
          </a:prstGeom>
        </p:spPr>
      </p:pic>
      <p:pic>
        <p:nvPicPr>
          <p:cNvPr id="2" name="Lecture_3_Slide_19">
            <a:hlinkClick r:id="" action="ppaction://media"/>
            <a:extLst>
              <a:ext uri="{FF2B5EF4-FFF2-40B4-BE49-F238E27FC236}">
                <a16:creationId xmlns:a16="http://schemas.microsoft.com/office/drawing/2014/main" id="{FAE4A54B-82D9-40B7-88D2-2783DEDB9E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7" y="199183"/>
            <a:ext cx="609600" cy="609600"/>
          </a:xfrm>
          <a:prstGeom prst="rect">
            <a:avLst/>
          </a:prstGeom>
        </p:spPr>
      </p:pic>
    </p:spTree>
    <p:extLst>
      <p:ext uri="{BB962C8B-B14F-4D97-AF65-F5344CB8AC3E}">
        <p14:creationId xmlns:p14="http://schemas.microsoft.com/office/powerpoint/2010/main" val="325236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1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216164"/>
            <a:ext cx="8610822" cy="5632311"/>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Let the number of container locations be </a:t>
            </a:r>
            <a:r>
              <a:rPr lang="en-IN" i="1" dirty="0">
                <a:solidFill>
                  <a:srgbClr val="FF3399"/>
                </a:solidFill>
                <a:latin typeface="Cambria" panose="02040503050406030204" pitchFamily="18" charset="0"/>
                <a:ea typeface="Cambria" panose="02040503050406030204" pitchFamily="18" charset="0"/>
              </a:rPr>
              <a:t>C</a:t>
            </a:r>
            <a:r>
              <a:rPr lang="en-IN" i="1" baseline="-25000" dirty="0">
                <a:solidFill>
                  <a:srgbClr val="FF3399"/>
                </a:solidFill>
                <a:latin typeface="Cambria" panose="02040503050406030204" pitchFamily="18" charset="0"/>
                <a:ea typeface="Cambria" panose="02040503050406030204" pitchFamily="18" charset="0"/>
              </a:rPr>
              <a:t>l</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Instead of ‘m’ and ‘u’, there is time to pickup and load the wastes from a container location to the collection vehicle, this time is </a:t>
            </a:r>
            <a:r>
              <a:rPr lang="en-IN" dirty="0">
                <a:solidFill>
                  <a:srgbClr val="FF3399"/>
                </a:solidFill>
                <a:latin typeface="+mn-lt"/>
              </a:rPr>
              <a:t>‘p’</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Using the meaning for </a:t>
            </a:r>
            <a:r>
              <a:rPr lang="en-IN" dirty="0">
                <a:solidFill>
                  <a:srgbClr val="FF3399"/>
                </a:solidFill>
                <a:latin typeface="+mn-lt"/>
              </a:rPr>
              <a:t>‘</a:t>
            </a:r>
            <a:r>
              <a:rPr lang="en-IN" i="1" dirty="0">
                <a:solidFill>
                  <a:srgbClr val="FF3399"/>
                </a:solidFill>
                <a:latin typeface="Cambria" panose="02040503050406030204" pitchFamily="18" charset="0"/>
                <a:ea typeface="Cambria" panose="02040503050406030204" pitchFamily="18" charset="0"/>
              </a:rPr>
              <a:t>d</a:t>
            </a:r>
            <a:r>
              <a:rPr lang="en-IN" i="1" baseline="-25000" dirty="0">
                <a:solidFill>
                  <a:srgbClr val="FF3399"/>
                </a:solidFill>
                <a:latin typeface="Cambria" panose="02040503050406030204" pitchFamily="18" charset="0"/>
                <a:ea typeface="Cambria" panose="02040503050406030204" pitchFamily="18" charset="0"/>
              </a:rPr>
              <a:t>l</a:t>
            </a:r>
            <a:r>
              <a:rPr lang="en-IN" dirty="0">
                <a:solidFill>
                  <a:srgbClr val="FF3399"/>
                </a:solidFill>
                <a:latin typeface="+mn-lt"/>
              </a:rPr>
              <a:t>’</a:t>
            </a:r>
            <a:r>
              <a:rPr lang="en-IN" dirty="0">
                <a:latin typeface="+mn-lt"/>
              </a:rPr>
              <a:t> as </a:t>
            </a:r>
            <a:r>
              <a:rPr lang="en-IN" i="1" dirty="0">
                <a:latin typeface="+mn-lt"/>
              </a:rPr>
              <a:t>average between-container location driving time per container location</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‘s’</a:t>
            </a:r>
            <a:r>
              <a:rPr lang="en-IN" dirty="0">
                <a:latin typeface="+mn-lt"/>
              </a:rPr>
              <a:t> is the time spent to unload MSW at the destination point; and ‘h’ is the haul-time; </a:t>
            </a:r>
            <a:r>
              <a:rPr lang="en-IN" dirty="0" err="1">
                <a:solidFill>
                  <a:srgbClr val="FF3399"/>
                </a:solidFill>
                <a:latin typeface="+mn-lt"/>
              </a:rPr>
              <a:t>t</a:t>
            </a:r>
            <a:r>
              <a:rPr lang="en-IN" baseline="-25000" dirty="0" err="1">
                <a:solidFill>
                  <a:srgbClr val="FF3399"/>
                </a:solidFill>
                <a:latin typeface="+mn-lt"/>
              </a:rPr>
              <a:t>net</a:t>
            </a:r>
            <a:r>
              <a:rPr lang="en-IN" dirty="0">
                <a:latin typeface="+mn-lt"/>
              </a:rPr>
              <a:t> is the on-the-job time used per trip.</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Let the average driving time between container location </a:t>
            </a:r>
            <a:r>
              <a:rPr lang="en-IN" dirty="0">
                <a:solidFill>
                  <a:srgbClr val="FF3399"/>
                </a:solidFill>
                <a:latin typeface="+mn-lt"/>
              </a:rPr>
              <a:t>‘</a:t>
            </a:r>
            <a:r>
              <a:rPr lang="en-IN" i="1" dirty="0" err="1">
                <a:solidFill>
                  <a:srgbClr val="FF3399"/>
                </a:solidFill>
                <a:latin typeface="Cambria" panose="02040503050406030204" pitchFamily="18" charset="0"/>
                <a:ea typeface="Cambria" panose="02040503050406030204" pitchFamily="18" charset="0"/>
              </a:rPr>
              <a:t>dbc</a:t>
            </a:r>
            <a:r>
              <a:rPr lang="en-IN" dirty="0">
                <a:solidFill>
                  <a:srgbClr val="FF3399"/>
                </a:solidFill>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number of driving distances in a collection route is </a:t>
            </a:r>
            <a:r>
              <a:rPr lang="en-IN" i="1" dirty="0">
                <a:latin typeface="Cambria" panose="02040503050406030204" pitchFamily="18" charset="0"/>
                <a:ea typeface="Cambria" panose="02040503050406030204" pitchFamily="18" charset="0"/>
              </a:rPr>
              <a:t>C</a:t>
            </a:r>
            <a:r>
              <a:rPr lang="en-IN" i="1" baseline="-25000" dirty="0">
                <a:latin typeface="Cambria" panose="02040503050406030204" pitchFamily="18" charset="0"/>
                <a:ea typeface="Cambria" panose="02040503050406030204" pitchFamily="18" charset="0"/>
              </a:rPr>
              <a:t>l</a:t>
            </a:r>
            <a:r>
              <a:rPr lang="en-IN" i="1" dirty="0">
                <a:latin typeface="Cambria" panose="02040503050406030204" pitchFamily="18" charset="0"/>
                <a:ea typeface="Cambria" panose="02040503050406030204" pitchFamily="18" charset="0"/>
              </a:rPr>
              <a:t>-1</a:t>
            </a:r>
            <a:r>
              <a:rPr lang="en-IN" dirty="0">
                <a:latin typeface="+mn-lt"/>
              </a:rPr>
              <a:t>; and total amount of time spent driving (in a collection route) is </a:t>
            </a:r>
            <a:r>
              <a:rPr lang="en-IN" i="1" dirty="0" err="1">
                <a:latin typeface="Cambria" panose="02040503050406030204" pitchFamily="18" charset="0"/>
                <a:ea typeface="Cambria" panose="02040503050406030204" pitchFamily="18" charset="0"/>
              </a:rPr>
              <a:t>dbc</a:t>
            </a:r>
            <a:r>
              <a:rPr lang="en-IN" dirty="0">
                <a:latin typeface="+mn-lt"/>
              </a:rPr>
              <a:t> </a:t>
            </a:r>
            <a:r>
              <a:rPr lang="en-IN" i="1" dirty="0">
                <a:latin typeface="Cambria" panose="02040503050406030204" pitchFamily="18" charset="0"/>
                <a:ea typeface="Cambria" panose="02040503050406030204" pitchFamily="18" charset="0"/>
              </a:rPr>
              <a:t>(C</a:t>
            </a:r>
            <a:r>
              <a:rPr lang="en-IN" i="1" baseline="-25000" dirty="0">
                <a:latin typeface="Cambria" panose="02040503050406030204" pitchFamily="18" charset="0"/>
                <a:ea typeface="Cambria" panose="02040503050406030204" pitchFamily="18" charset="0"/>
              </a:rPr>
              <a:t>l</a:t>
            </a:r>
            <a:r>
              <a:rPr lang="en-IN" i="1" dirty="0">
                <a:latin typeface="Cambria" panose="02040503050406030204" pitchFamily="18" charset="0"/>
                <a:ea typeface="Cambria" panose="02040503050406030204" pitchFamily="18" charset="0"/>
              </a:rPr>
              <a:t>-1)</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Hence,  </a:t>
            </a:r>
          </a:p>
          <a:p>
            <a:pPr marL="285750" indent="-285750" algn="just">
              <a:buFont typeface="Arial" panose="020B0604020202020204" pitchFamily="34" charset="0"/>
              <a:buChar char="•"/>
            </a:pPr>
            <a:endParaRPr lang="en-IN" dirty="0">
              <a:latin typeface="+mn-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2C0B-F95B-4308-B91C-B00F29C25671}"/>
                  </a:ext>
                </a:extLst>
              </p:cNvPr>
              <p:cNvSpPr txBox="1"/>
              <p:nvPr/>
            </p:nvSpPr>
            <p:spPr>
              <a:xfrm>
                <a:off x="3926588" y="3143346"/>
                <a:ext cx="2883449" cy="307777"/>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net</m:t>
                          </m:r>
                        </m:sub>
                      </m:sSub>
                      <m:r>
                        <a:rPr lang="en-IN" i="0" smtClean="0">
                          <a:latin typeface="Cambria Math" panose="02040503050406030204" pitchFamily="18" charset="0"/>
                        </a:rPr>
                        <m:t>=</m:t>
                      </m:r>
                      <m:d>
                        <m:dPr>
                          <m:ctrlPr>
                            <a:rPr lang="en-IN"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e>
                      </m:d>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h</m:t>
                      </m:r>
                    </m:oMath>
                  </m:oMathPara>
                </a14:m>
                <a:endParaRPr lang="en-IN" dirty="0"/>
              </a:p>
            </p:txBody>
          </p:sp>
        </mc:Choice>
        <mc:Fallback xmlns="">
          <p:sp>
            <p:nvSpPr>
              <p:cNvPr id="6" name="TextBox 5">
                <a:extLst>
                  <a:ext uri="{FF2B5EF4-FFF2-40B4-BE49-F238E27FC236}">
                    <a16:creationId xmlns:a16="http://schemas.microsoft.com/office/drawing/2014/main" id="{A6322C0B-F95B-4308-B91C-B00F29C25671}"/>
                  </a:ext>
                </a:extLst>
              </p:cNvPr>
              <p:cNvSpPr txBox="1">
                <a:spLocks noRot="1" noChangeAspect="1" noMove="1" noResize="1" noEditPoints="1" noAdjustHandles="1" noChangeArrowheads="1" noChangeShapeType="1" noTextEdit="1"/>
              </p:cNvSpPr>
              <p:nvPr/>
            </p:nvSpPr>
            <p:spPr>
              <a:xfrm>
                <a:off x="3926588" y="3143346"/>
                <a:ext cx="2883449" cy="307777"/>
              </a:xfrm>
              <a:prstGeom prst="rect">
                <a:avLst/>
              </a:prstGeom>
              <a:blipFill>
                <a:blip r:embed="rId5"/>
                <a:stretch>
                  <a:fillRect b="-26923"/>
                </a:stretch>
              </a:blipFill>
              <a:ln>
                <a:solidFill>
                  <a:srgbClr val="FF33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F98D4A-26A8-4E47-B2C6-8540FBD126F8}"/>
                  </a:ext>
                </a:extLst>
              </p:cNvPr>
              <p:cNvSpPr txBox="1"/>
              <p:nvPr/>
            </p:nvSpPr>
            <p:spPr>
              <a:xfrm>
                <a:off x="1500437" y="6051722"/>
                <a:ext cx="2883449" cy="656718"/>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US" b="0" i="1" smtClean="0">
                              <a:latin typeface="Cambria Math" panose="02040503050406030204" pitchFamily="18" charset="0"/>
                            </a:rPr>
                            <m:t>𝑑𝑏𝑐</m:t>
                          </m:r>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−1</m:t>
                              </m:r>
                            </m:e>
                          </m:d>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den>
                      </m:f>
                    </m:oMath>
                  </m:oMathPara>
                </a14:m>
                <a:endParaRPr lang="en-IN" i="1" dirty="0"/>
              </a:p>
            </p:txBody>
          </p:sp>
        </mc:Choice>
        <mc:Fallback xmlns="">
          <p:sp>
            <p:nvSpPr>
              <p:cNvPr id="8" name="TextBox 7">
                <a:extLst>
                  <a:ext uri="{FF2B5EF4-FFF2-40B4-BE49-F238E27FC236}">
                    <a16:creationId xmlns:a16="http://schemas.microsoft.com/office/drawing/2014/main" id="{30F98D4A-26A8-4E47-B2C6-8540FBD126F8}"/>
                  </a:ext>
                </a:extLst>
              </p:cNvPr>
              <p:cNvSpPr txBox="1">
                <a:spLocks noRot="1" noChangeAspect="1" noMove="1" noResize="1" noEditPoints="1" noAdjustHandles="1" noChangeArrowheads="1" noChangeShapeType="1" noTextEdit="1"/>
              </p:cNvSpPr>
              <p:nvPr/>
            </p:nvSpPr>
            <p:spPr>
              <a:xfrm>
                <a:off x="1500437" y="6051722"/>
                <a:ext cx="2883449" cy="656718"/>
              </a:xfrm>
              <a:prstGeom prst="rect">
                <a:avLst/>
              </a:prstGeom>
              <a:blipFill>
                <a:blip r:embed="rId6"/>
                <a:stretch>
                  <a:fillRect/>
                </a:stretch>
              </a:blipFill>
              <a:ln>
                <a:solidFill>
                  <a:srgbClr val="FF3399"/>
                </a:solidFill>
              </a:ln>
            </p:spPr>
            <p:txBody>
              <a:bodyPr/>
              <a:lstStyle/>
              <a:p>
                <a:r>
                  <a:rPr lang="en-US">
                    <a:noFill/>
                  </a:rPr>
                  <a:t> </a:t>
                </a:r>
              </a:p>
            </p:txBody>
          </p:sp>
        </mc:Fallback>
      </mc:AlternateContent>
      <p:pic>
        <p:nvPicPr>
          <p:cNvPr id="2" name="Lecture_3_Slide_21">
            <a:hlinkClick r:id="" action="ppaction://media"/>
            <a:extLst>
              <a:ext uri="{FF2B5EF4-FFF2-40B4-BE49-F238E27FC236}">
                <a16:creationId xmlns:a16="http://schemas.microsoft.com/office/drawing/2014/main" id="{BFED77A8-5EDC-4459-A40B-A7FF9FE682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21349"/>
            <a:ext cx="609600" cy="609600"/>
          </a:xfrm>
          <a:prstGeom prst="rect">
            <a:avLst/>
          </a:prstGeom>
        </p:spPr>
      </p:pic>
    </p:spTree>
    <p:extLst>
      <p:ext uri="{BB962C8B-B14F-4D97-AF65-F5344CB8AC3E}">
        <p14:creationId xmlns:p14="http://schemas.microsoft.com/office/powerpoint/2010/main" val="14523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22</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159215"/>
            <a:ext cx="8610822" cy="5324535"/>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The number of trips </a:t>
            </a:r>
            <a:r>
              <a:rPr lang="en-IN" i="1" dirty="0" err="1">
                <a:solidFill>
                  <a:srgbClr val="FF3399"/>
                </a:solidFill>
                <a:latin typeface="+mn-lt"/>
                <a:ea typeface="Cambria" panose="02040503050406030204" pitchFamily="18" charset="0"/>
              </a:rPr>
              <a:t>N</a:t>
            </a:r>
            <a:r>
              <a:rPr lang="en-IN" i="1" baseline="-25000" dirty="0" err="1">
                <a:solidFill>
                  <a:srgbClr val="FF3399"/>
                </a:solidFill>
                <a:latin typeface="+mn-lt"/>
                <a:ea typeface="Cambria" panose="02040503050406030204" pitchFamily="18" charset="0"/>
              </a:rPr>
              <a:t>t</a:t>
            </a:r>
            <a:r>
              <a:rPr lang="en-IN" i="1" baseline="-25000" dirty="0">
                <a:solidFill>
                  <a:srgbClr val="FF3399"/>
                </a:solidFill>
                <a:latin typeface="+mn-lt"/>
                <a:ea typeface="Cambria" panose="02040503050406030204" pitchFamily="18" charset="0"/>
              </a:rPr>
              <a:t> </a:t>
            </a:r>
            <a:r>
              <a:rPr lang="en-IN" dirty="0">
                <a:latin typeface="+mn-lt"/>
              </a:rPr>
              <a:t> possible during collection day is then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i="1" dirty="0">
                <a:solidFill>
                  <a:srgbClr val="FF3399"/>
                </a:solidFill>
                <a:latin typeface="+mn-lt"/>
              </a:rPr>
              <a:t>W</a:t>
            </a:r>
            <a:r>
              <a:rPr lang="en-IN" dirty="0">
                <a:latin typeface="+mn-lt"/>
              </a:rPr>
              <a:t> is the fraction of total allotted time during workday (</a:t>
            </a:r>
            <a:r>
              <a:rPr lang="en-IN" i="1" dirty="0">
                <a:latin typeface="+mn-lt"/>
              </a:rPr>
              <a:t>H</a:t>
            </a:r>
            <a:r>
              <a:rPr lang="en-IN" dirty="0">
                <a:latin typeface="+mn-lt"/>
              </a:rPr>
              <a:t>) spent on non-job related activities; t</a:t>
            </a:r>
            <a:r>
              <a:rPr lang="en-IN" baseline="-25000" dirty="0">
                <a:latin typeface="+mn-lt"/>
              </a:rPr>
              <a:t>1</a:t>
            </a:r>
            <a:r>
              <a:rPr lang="en-IN" dirty="0">
                <a:latin typeface="+mn-lt"/>
              </a:rPr>
              <a:t>, t</a:t>
            </a:r>
            <a:r>
              <a:rPr lang="en-IN" baseline="-25000" dirty="0">
                <a:latin typeface="+mn-lt"/>
              </a:rPr>
              <a:t>2</a:t>
            </a:r>
            <a:r>
              <a:rPr lang="en-IN" dirty="0">
                <a:latin typeface="+mn-lt"/>
              </a:rPr>
              <a:t> are times to drive from dispatch station to 1</a:t>
            </a:r>
            <a:r>
              <a:rPr lang="en-IN" baseline="30000" dirty="0">
                <a:latin typeface="+mn-lt"/>
              </a:rPr>
              <a:t>st</a:t>
            </a:r>
            <a:r>
              <a:rPr lang="en-IN" dirty="0">
                <a:latin typeface="+mn-lt"/>
              </a:rPr>
              <a:t> collection point; and from last collection point to dispatch station, respectively.</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value </a:t>
            </a:r>
            <a:r>
              <a:rPr lang="en-IN" dirty="0">
                <a:solidFill>
                  <a:srgbClr val="FF3399"/>
                </a:solidFill>
                <a:latin typeface="+mn-lt"/>
              </a:rPr>
              <a:t>‘</a:t>
            </a:r>
            <a:r>
              <a:rPr lang="en-IN" i="1" dirty="0">
                <a:solidFill>
                  <a:srgbClr val="FF3399"/>
                </a:solidFill>
                <a:latin typeface="+mn-lt"/>
                <a:ea typeface="Cambria" panose="02040503050406030204" pitchFamily="18" charset="0"/>
              </a:rPr>
              <a:t>p</a:t>
            </a:r>
            <a:r>
              <a:rPr lang="en-IN" dirty="0">
                <a:solidFill>
                  <a:srgbClr val="FF3399"/>
                </a:solidFill>
                <a:latin typeface="+mn-lt"/>
              </a:rPr>
              <a:t>’</a:t>
            </a:r>
            <a:r>
              <a:rPr lang="en-IN" dirty="0">
                <a:latin typeface="+mn-lt"/>
              </a:rPr>
              <a:t> and </a:t>
            </a:r>
            <a:r>
              <a:rPr lang="en-IN" dirty="0">
                <a:solidFill>
                  <a:srgbClr val="FF3399"/>
                </a:solidFill>
                <a:latin typeface="+mn-lt"/>
              </a:rPr>
              <a:t>‘</a:t>
            </a:r>
            <a:r>
              <a:rPr lang="en-IN" i="1" dirty="0">
                <a:solidFill>
                  <a:srgbClr val="FF3399"/>
                </a:solidFill>
                <a:latin typeface="+mn-lt"/>
                <a:ea typeface="Cambria" panose="02040503050406030204" pitchFamily="18" charset="0"/>
              </a:rPr>
              <a:t>d</a:t>
            </a:r>
            <a:r>
              <a:rPr lang="en-IN" i="1" baseline="-25000" dirty="0">
                <a:solidFill>
                  <a:srgbClr val="FF3399"/>
                </a:solidFill>
                <a:latin typeface="+mn-lt"/>
                <a:ea typeface="Cambria" panose="02040503050406030204" pitchFamily="18" charset="0"/>
              </a:rPr>
              <a:t>l</a:t>
            </a:r>
            <a:r>
              <a:rPr lang="en-IN" dirty="0">
                <a:solidFill>
                  <a:srgbClr val="FF3399"/>
                </a:solidFill>
                <a:latin typeface="+mn-lt"/>
              </a:rPr>
              <a:t>’</a:t>
            </a:r>
            <a:r>
              <a:rPr lang="en-IN" dirty="0">
                <a:latin typeface="+mn-lt"/>
              </a:rPr>
              <a:t> would vary depending on whether the system is mechanically (high) or manually loaded (low).</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On-site time study must be performed to determine </a:t>
            </a:r>
            <a:r>
              <a:rPr lang="en-IN" dirty="0">
                <a:solidFill>
                  <a:srgbClr val="FF3399"/>
                </a:solidFill>
                <a:latin typeface="+mn-lt"/>
              </a:rPr>
              <a:t>‘</a:t>
            </a:r>
            <a:r>
              <a:rPr lang="en-IN" i="1" dirty="0" err="1">
                <a:solidFill>
                  <a:srgbClr val="FF3399"/>
                </a:solidFill>
                <a:latin typeface="+mn-lt"/>
                <a:ea typeface="Cambria" panose="02040503050406030204" pitchFamily="18" charset="0"/>
              </a:rPr>
              <a:t>dbc</a:t>
            </a:r>
            <a:r>
              <a:rPr lang="en-IN" dirty="0">
                <a:solidFill>
                  <a:srgbClr val="FF3399"/>
                </a:solidFill>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t>Time-studies should be performed for each size of crew; as size of collection vehicle is also a factor in this system. </a:t>
            </a:r>
          </a:p>
          <a:p>
            <a:pPr marL="285750" indent="-285750" algn="just">
              <a:buFont typeface="Arial" panose="020B0604020202020204" pitchFamily="34" charset="0"/>
              <a:buChar char="•"/>
            </a:pPr>
            <a:endParaRPr lang="en-IN" dirty="0">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5B4F2E-C521-4266-A212-3340B7899F01}"/>
                  </a:ext>
                </a:extLst>
              </p:cNvPr>
              <p:cNvSpPr txBox="1"/>
              <p:nvPr/>
            </p:nvSpPr>
            <p:spPr>
              <a:xfrm>
                <a:off x="3130273" y="1617469"/>
                <a:ext cx="2883449" cy="649280"/>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IN" i="0" smtClean="0">
                          <a:latin typeface="Cambria Math" panose="02040503050406030204" pitchFamily="18" charset="0"/>
                        </a:rPr>
                        <m:t>=</m:t>
                      </m:r>
                      <m:f>
                        <m:fPr>
                          <m:ctrlPr>
                            <a:rPr lang="en-IN" i="1" smtClean="0">
                              <a:latin typeface="Cambria Math" panose="02040503050406030204" pitchFamily="18" charset="0"/>
                            </a:rPr>
                          </m:ctrlPr>
                        </m:fPr>
                        <m:num>
                          <m:d>
                            <m:dPr>
                              <m:ctrlPr>
                                <a:rPr lang="en-IN"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𝑊</m:t>
                              </m:r>
                            </m:e>
                          </m:d>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𝑛𝑒𝑡</m:t>
                              </m:r>
                            </m:sub>
                          </m:sSub>
                        </m:den>
                      </m:f>
                    </m:oMath>
                  </m:oMathPara>
                </a14:m>
                <a:endParaRPr lang="en-IN" dirty="0"/>
              </a:p>
            </p:txBody>
          </p:sp>
        </mc:Choice>
        <mc:Fallback xmlns="">
          <p:sp>
            <p:nvSpPr>
              <p:cNvPr id="10" name="TextBox 9">
                <a:extLst>
                  <a:ext uri="{FF2B5EF4-FFF2-40B4-BE49-F238E27FC236}">
                    <a16:creationId xmlns:a16="http://schemas.microsoft.com/office/drawing/2014/main" id="{A15B4F2E-C521-4266-A212-3340B7899F01}"/>
                  </a:ext>
                </a:extLst>
              </p:cNvPr>
              <p:cNvSpPr txBox="1">
                <a:spLocks noRot="1" noChangeAspect="1" noMove="1" noResize="1" noEditPoints="1" noAdjustHandles="1" noChangeArrowheads="1" noChangeShapeType="1" noTextEdit="1"/>
              </p:cNvSpPr>
              <p:nvPr/>
            </p:nvSpPr>
            <p:spPr>
              <a:xfrm>
                <a:off x="3130273" y="1617469"/>
                <a:ext cx="2883449" cy="649280"/>
              </a:xfrm>
              <a:prstGeom prst="rect">
                <a:avLst/>
              </a:prstGeom>
              <a:blipFill>
                <a:blip r:embed="rId5"/>
                <a:stretch>
                  <a:fillRect/>
                </a:stretch>
              </a:blipFill>
              <a:ln>
                <a:solidFill>
                  <a:srgbClr val="FF3399"/>
                </a:solidFill>
              </a:ln>
            </p:spPr>
            <p:txBody>
              <a:bodyPr/>
              <a:lstStyle/>
              <a:p>
                <a:r>
                  <a:rPr lang="en-US">
                    <a:noFill/>
                  </a:rPr>
                  <a:t> </a:t>
                </a:r>
              </a:p>
            </p:txBody>
          </p:sp>
        </mc:Fallback>
      </mc:AlternateContent>
      <p:pic>
        <p:nvPicPr>
          <p:cNvPr id="2" name="Lecture_3_Slide_22">
            <a:hlinkClick r:id="" action="ppaction://media"/>
            <a:extLst>
              <a:ext uri="{FF2B5EF4-FFF2-40B4-BE49-F238E27FC236}">
                <a16:creationId xmlns:a16="http://schemas.microsoft.com/office/drawing/2014/main" id="{D5FF4A6C-7B75-4FDB-855D-F7D588367D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7218"/>
            <a:ext cx="609600" cy="609600"/>
          </a:xfrm>
          <a:prstGeom prst="rect">
            <a:avLst/>
          </a:prstGeom>
        </p:spPr>
      </p:pic>
    </p:spTree>
    <p:extLst>
      <p:ext uri="{BB962C8B-B14F-4D97-AF65-F5344CB8AC3E}">
        <p14:creationId xmlns:p14="http://schemas.microsoft.com/office/powerpoint/2010/main" val="3245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23</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3046988"/>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mn-lt"/>
              </a:rPr>
              <a:t>If the volume of the refuse as discarded in 1-trip is </a:t>
            </a:r>
            <a:r>
              <a:rPr lang="en-IN" sz="2400" i="1" dirty="0" err="1">
                <a:solidFill>
                  <a:srgbClr val="FF3399"/>
                </a:solidFill>
                <a:latin typeface="+mn-lt"/>
                <a:ea typeface="Cambria" panose="02040503050406030204" pitchFamily="18" charset="0"/>
              </a:rPr>
              <a:t>V</a:t>
            </a:r>
            <a:r>
              <a:rPr lang="en-IN" sz="2400" i="1" baseline="-25000" dirty="0" err="1">
                <a:solidFill>
                  <a:srgbClr val="FF3399"/>
                </a:solidFill>
                <a:latin typeface="+mn-lt"/>
                <a:ea typeface="Cambria" panose="02040503050406030204" pitchFamily="18" charset="0"/>
              </a:rPr>
              <a:t>d</a:t>
            </a:r>
            <a:r>
              <a:rPr lang="en-IN" sz="2400" dirty="0">
                <a:latin typeface="+mn-lt"/>
              </a:rPr>
              <a:t> per collection route, and </a:t>
            </a:r>
            <a:r>
              <a:rPr lang="en-IN" sz="2400" dirty="0" err="1">
                <a:latin typeface="+mn-lt"/>
              </a:rPr>
              <a:t>‘</a:t>
            </a:r>
            <a:r>
              <a:rPr lang="en-IN" sz="2400" i="1" dirty="0" err="1">
                <a:latin typeface="+mn-lt"/>
                <a:ea typeface="Cambria" panose="02040503050406030204" pitchFamily="18" charset="0"/>
              </a:rPr>
              <a:t>r</a:t>
            </a:r>
            <a:r>
              <a:rPr lang="en-IN" sz="2400" dirty="0">
                <a:latin typeface="+mn-lt"/>
              </a:rPr>
              <a:t>’ is the compaction ratio, the required volume of the vehicle is:  </a:t>
            </a:r>
          </a:p>
          <a:p>
            <a:pPr marL="285750" indent="-285750" algn="just">
              <a:buFont typeface="Arial" panose="020B0604020202020204" pitchFamily="34" charset="0"/>
              <a:buChar char="•"/>
            </a:pPr>
            <a:endParaRPr lang="en-IN" sz="2400" dirty="0">
              <a:latin typeface="+mn-lt"/>
            </a:endParaRPr>
          </a:p>
          <a:p>
            <a:pPr marL="285750" indent="-285750" algn="just">
              <a:buFont typeface="Arial" panose="020B0604020202020204" pitchFamily="34" charset="0"/>
              <a:buChar char="•"/>
            </a:pPr>
            <a:endParaRPr lang="en-IN" sz="2400" dirty="0">
              <a:latin typeface="+mn-lt"/>
            </a:endParaRPr>
          </a:p>
          <a:p>
            <a:pPr marL="285750" indent="-285750" algn="just">
              <a:buFont typeface="Arial" panose="020B0604020202020204" pitchFamily="34" charset="0"/>
              <a:buChar char="•"/>
            </a:pPr>
            <a:r>
              <a:rPr lang="en-IN" sz="2400" dirty="0">
                <a:latin typeface="+mn-lt"/>
              </a:rPr>
              <a:t>If the total discarded volume of the solid waste on collection day is ‘V</a:t>
            </a:r>
            <a:r>
              <a:rPr lang="en-IN" sz="2400" baseline="-25000" dirty="0">
                <a:latin typeface="+mn-lt"/>
              </a:rPr>
              <a:t>dc</a:t>
            </a:r>
            <a:r>
              <a:rPr lang="en-IN" sz="2400" dirty="0">
                <a:latin typeface="+mn-lt"/>
              </a:rPr>
              <a:t>’, the total number of trips is:</a:t>
            </a:r>
          </a:p>
          <a:p>
            <a:pPr marL="285750" indent="-285750" algn="just">
              <a:buFont typeface="Arial" panose="020B0604020202020204" pitchFamily="34" charset="0"/>
              <a:buChar char="•"/>
            </a:pPr>
            <a:endParaRPr lang="en-IN" sz="2400" dirty="0">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5B4F2E-C521-4266-A212-3340B7899F01}"/>
                  </a:ext>
                </a:extLst>
              </p:cNvPr>
              <p:cNvSpPr txBox="1"/>
              <p:nvPr/>
            </p:nvSpPr>
            <p:spPr>
              <a:xfrm>
                <a:off x="3439394" y="4017781"/>
                <a:ext cx="2641226" cy="753861"/>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N</m:t>
                          </m:r>
                        </m:e>
                        <m:sub>
                          <m:r>
                            <m:rPr>
                              <m:sty m:val="p"/>
                            </m:rPr>
                            <a:rPr lang="en-US" sz="2400" b="0" i="0" smtClean="0">
                              <a:latin typeface="Cambria Math" panose="02040503050406030204" pitchFamily="18" charset="0"/>
                            </a:rPr>
                            <m:t>t</m:t>
                          </m:r>
                        </m:sub>
                      </m:sSub>
                      <m:r>
                        <a:rPr lang="en-IN" sz="2400" i="0" smtClean="0">
                          <a:latin typeface="Cambria Math" panose="02040503050406030204" pitchFamily="18" charset="0"/>
                        </a:rPr>
                        <m:t>=</m:t>
                      </m:r>
                      <m:f>
                        <m:fPr>
                          <m:ctrlPr>
                            <a:rPr lang="en-IN"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𝑑𝑐</m:t>
                              </m:r>
                            </m:sub>
                          </m:sSub>
                        </m:num>
                        <m:den>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den>
                      </m:f>
                      <m:r>
                        <a:rPr lang="en-US" sz="2400" b="0" i="1" smtClean="0">
                          <a:latin typeface="Cambria Math" panose="02040503050406030204" pitchFamily="18" charset="0"/>
                        </a:rPr>
                        <m:t>=</m:t>
                      </m:r>
                      <m:f>
                        <m:fPr>
                          <m:ctrlPr>
                            <a:rPr lang="en-IN"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smtClean="0">
                                  <a:latin typeface="Cambria Math" panose="02040503050406030204" pitchFamily="18" charset="0"/>
                                </a:rPr>
                                <m:t>𝑑𝑐</m:t>
                              </m:r>
                            </m:sub>
                          </m:sSub>
                        </m:num>
                        <m:den>
                          <m:sSub>
                            <m:sSubPr>
                              <m:ctrlPr>
                                <a:rPr lang="en-IN" sz="2400" i="1">
                                  <a:latin typeface="Cambria Math" panose="02040503050406030204" pitchFamily="18" charset="0"/>
                                </a:rPr>
                              </m:ctrlPr>
                            </m:sSubPr>
                            <m:e>
                              <m:r>
                                <a:rPr lang="en-US" sz="2400" i="1">
                                  <a:latin typeface="Cambria Math" panose="02040503050406030204" pitchFamily="18" charset="0"/>
                                </a:rPr>
                                <m:t>𝑉</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𝑟</m:t>
                          </m:r>
                        </m:den>
                      </m:f>
                    </m:oMath>
                  </m:oMathPara>
                </a14:m>
                <a:endParaRPr lang="en-IN" sz="2400" dirty="0"/>
              </a:p>
            </p:txBody>
          </p:sp>
        </mc:Choice>
        <mc:Fallback xmlns="">
          <p:sp>
            <p:nvSpPr>
              <p:cNvPr id="10" name="TextBox 9">
                <a:extLst>
                  <a:ext uri="{FF2B5EF4-FFF2-40B4-BE49-F238E27FC236}">
                    <a16:creationId xmlns:a16="http://schemas.microsoft.com/office/drawing/2014/main" id="{A15B4F2E-C521-4266-A212-3340B7899F01}"/>
                  </a:ext>
                </a:extLst>
              </p:cNvPr>
              <p:cNvSpPr txBox="1">
                <a:spLocks noRot="1" noChangeAspect="1" noMove="1" noResize="1" noEditPoints="1" noAdjustHandles="1" noChangeArrowheads="1" noChangeShapeType="1" noTextEdit="1"/>
              </p:cNvSpPr>
              <p:nvPr/>
            </p:nvSpPr>
            <p:spPr>
              <a:xfrm>
                <a:off x="3439394" y="4017781"/>
                <a:ext cx="2641226" cy="753861"/>
              </a:xfrm>
              <a:prstGeom prst="rect">
                <a:avLst/>
              </a:prstGeom>
              <a:blipFill>
                <a:blip r:embed="rId5"/>
                <a:stretch>
                  <a:fillRect/>
                </a:stretch>
              </a:blipFill>
              <a:ln>
                <a:solidFill>
                  <a:srgbClr val="FF33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A2E78D-672B-464D-99C2-E1226A4E18C9}"/>
                  </a:ext>
                </a:extLst>
              </p:cNvPr>
              <p:cNvSpPr txBox="1"/>
              <p:nvPr/>
            </p:nvSpPr>
            <p:spPr>
              <a:xfrm>
                <a:off x="4084040" y="1916730"/>
                <a:ext cx="1351934" cy="689035"/>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h</m:t>
                          </m:r>
                        </m:sub>
                      </m:sSub>
                      <m:r>
                        <a:rPr lang="en-IN" sz="2400" i="0" smtClean="0">
                          <a:latin typeface="Cambria Math" panose="02040503050406030204" pitchFamily="18" charset="0"/>
                        </a:rPr>
                        <m:t>=</m:t>
                      </m:r>
                      <m:f>
                        <m:fPr>
                          <m:ctrlPr>
                            <a:rPr lang="en-IN"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num>
                        <m:den>
                          <m:r>
                            <a:rPr lang="en-US" sz="2400" b="0" i="1" smtClean="0">
                              <a:latin typeface="Cambria Math" panose="02040503050406030204" pitchFamily="18" charset="0"/>
                            </a:rPr>
                            <m:t>𝑟</m:t>
                          </m:r>
                        </m:den>
                      </m:f>
                    </m:oMath>
                  </m:oMathPara>
                </a14:m>
                <a:endParaRPr lang="en-IN" sz="2400" dirty="0"/>
              </a:p>
            </p:txBody>
          </p:sp>
        </mc:Choice>
        <mc:Fallback xmlns="">
          <p:sp>
            <p:nvSpPr>
              <p:cNvPr id="6" name="TextBox 5">
                <a:extLst>
                  <a:ext uri="{FF2B5EF4-FFF2-40B4-BE49-F238E27FC236}">
                    <a16:creationId xmlns:a16="http://schemas.microsoft.com/office/drawing/2014/main" id="{A0A2E78D-672B-464D-99C2-E1226A4E18C9}"/>
                  </a:ext>
                </a:extLst>
              </p:cNvPr>
              <p:cNvSpPr txBox="1">
                <a:spLocks noRot="1" noChangeAspect="1" noMove="1" noResize="1" noEditPoints="1" noAdjustHandles="1" noChangeArrowheads="1" noChangeShapeType="1" noTextEdit="1"/>
              </p:cNvSpPr>
              <p:nvPr/>
            </p:nvSpPr>
            <p:spPr>
              <a:xfrm>
                <a:off x="4084040" y="1916730"/>
                <a:ext cx="1351934" cy="689035"/>
              </a:xfrm>
              <a:prstGeom prst="rect">
                <a:avLst/>
              </a:prstGeom>
              <a:blipFill>
                <a:blip r:embed="rId6"/>
                <a:stretch>
                  <a:fillRect/>
                </a:stretch>
              </a:blipFill>
              <a:ln>
                <a:solidFill>
                  <a:srgbClr val="FF3399"/>
                </a:solidFill>
              </a:ln>
            </p:spPr>
            <p:txBody>
              <a:bodyPr/>
              <a:lstStyle/>
              <a:p>
                <a:r>
                  <a:rPr lang="en-US">
                    <a:noFill/>
                  </a:rPr>
                  <a:t> </a:t>
                </a:r>
              </a:p>
            </p:txBody>
          </p:sp>
        </mc:Fallback>
      </mc:AlternateContent>
    </p:spTree>
    <p:extLst>
      <p:ext uri="{BB962C8B-B14F-4D97-AF65-F5344CB8AC3E}">
        <p14:creationId xmlns:p14="http://schemas.microsoft.com/office/powerpoint/2010/main" val="305101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Solid Waste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p:sp>
        <p:nvSpPr>
          <p:cNvPr id="2" name="Rectangle 1">
            <a:extLst>
              <a:ext uri="{FF2B5EF4-FFF2-40B4-BE49-F238E27FC236}">
                <a16:creationId xmlns:a16="http://schemas.microsoft.com/office/drawing/2014/main" id="{E276CF8A-DA57-4CEA-AF0D-0619AD1AEA89}"/>
              </a:ext>
            </a:extLst>
          </p:cNvPr>
          <p:cNvSpPr/>
          <p:nvPr/>
        </p:nvSpPr>
        <p:spPr>
          <a:xfrm>
            <a:off x="457198" y="1228398"/>
            <a:ext cx="8229599" cy="4154984"/>
          </a:xfrm>
          <a:prstGeom prst="rect">
            <a:avLst/>
          </a:prstGeom>
        </p:spPr>
        <p:txBody>
          <a:bodyPr wrap="square">
            <a:spAutoFit/>
          </a:bodyPr>
          <a:lstStyle/>
          <a:p>
            <a:pPr marL="285750" indent="-285750" algn="just">
              <a:buFont typeface="Arial" panose="020B0604020202020204" pitchFamily="34" charset="0"/>
              <a:buChar char="•"/>
            </a:pPr>
            <a:endParaRPr lang="en-IN" sz="2400" b="1" i="1" dirty="0"/>
          </a:p>
          <a:p>
            <a:pPr algn="ctr"/>
            <a:r>
              <a:rPr lang="en-IN" sz="2400" b="1" i="1" dirty="0"/>
              <a:t>One major difference between the </a:t>
            </a:r>
            <a:r>
              <a:rPr lang="en-IN" sz="2400" b="1" i="1" dirty="0">
                <a:solidFill>
                  <a:srgbClr val="FF3399"/>
                </a:solidFill>
              </a:rPr>
              <a:t>Hauled-container system</a:t>
            </a:r>
            <a:r>
              <a:rPr lang="en-IN" sz="2400" b="1" i="1" dirty="0"/>
              <a:t> and </a:t>
            </a:r>
            <a:r>
              <a:rPr lang="en-IN" sz="2400" b="1" i="1" dirty="0">
                <a:solidFill>
                  <a:srgbClr val="FF3399"/>
                </a:solidFill>
              </a:rPr>
              <a:t>Stationary-container system</a:t>
            </a:r>
            <a:r>
              <a:rPr lang="en-IN" sz="2400" b="1" i="1" dirty="0"/>
              <a:t> is that in the former, the collection trip empties just one container; whereas in the later system, the collection trip empties more than 1 container. </a:t>
            </a:r>
          </a:p>
          <a:p>
            <a:pPr marL="285750" indent="-285750" algn="just">
              <a:buFont typeface="Arial" panose="020B0604020202020204" pitchFamily="34" charset="0"/>
              <a:buChar char="•"/>
            </a:pPr>
            <a:endParaRPr lang="en-IN" sz="2400" b="1" i="1" dirty="0"/>
          </a:p>
          <a:p>
            <a:pPr marL="285750" indent="-285750" algn="just">
              <a:buFont typeface="Arial" panose="020B0604020202020204" pitchFamily="34" charset="0"/>
              <a:buChar char="•"/>
            </a:pPr>
            <a:endParaRPr lang="en-IN" sz="2400" b="1" i="1" dirty="0"/>
          </a:p>
          <a:p>
            <a:pPr algn="ctr"/>
            <a:r>
              <a:rPr lang="en-IN" sz="2400" b="1" i="1" dirty="0"/>
              <a:t>In the hauled-container system, </a:t>
            </a:r>
          </a:p>
          <a:p>
            <a:pPr algn="ctr"/>
            <a:r>
              <a:rPr lang="en-IN" sz="2400" b="1" i="1" u="sng" dirty="0"/>
              <a:t>number of trips = number of container locations</a:t>
            </a:r>
          </a:p>
          <a:p>
            <a:pPr marL="285750" indent="-285750" algn="just">
              <a:buFont typeface="Arial" panose="020B0604020202020204" pitchFamily="34" charset="0"/>
              <a:buChar char="•"/>
            </a:pPr>
            <a:endParaRPr lang="en-IN" sz="2400" b="1" i="1" dirty="0"/>
          </a:p>
        </p:txBody>
      </p:sp>
      <p:pic>
        <p:nvPicPr>
          <p:cNvPr id="3" name="Lecture_3_Slide_24">
            <a:hlinkClick r:id="" action="ppaction://media"/>
            <a:extLst>
              <a:ext uri="{FF2B5EF4-FFF2-40B4-BE49-F238E27FC236}">
                <a16:creationId xmlns:a16="http://schemas.microsoft.com/office/drawing/2014/main" id="{AEFA6C43-8461-4D46-8492-449BDDD6A7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40807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266587" y="1082271"/>
            <a:ext cx="8610822" cy="1938992"/>
          </a:xfrm>
          <a:prstGeom prst="rect">
            <a:avLst/>
          </a:prstGeom>
        </p:spPr>
        <p:txBody>
          <a:bodyPr wrap="square">
            <a:spAutoFit/>
          </a:bodyPr>
          <a:lstStyle/>
          <a:p>
            <a:pPr marL="285750" indent="-285750" algn="just">
              <a:buFont typeface="Arial" panose="020B0604020202020204" pitchFamily="34" charset="0"/>
              <a:buChar char="•"/>
            </a:pPr>
            <a:r>
              <a:rPr lang="en-US" dirty="0">
                <a:latin typeface="+mn-lt"/>
              </a:rPr>
              <a:t>The activities involved in the collection of solid wastes can be resolved into four unit operations:</a:t>
            </a:r>
          </a:p>
          <a:p>
            <a:pPr marL="914400" lvl="1" indent="-457200" algn="just">
              <a:buFont typeface="+mj-lt"/>
              <a:buAutoNum type="arabicParenR"/>
            </a:pPr>
            <a:r>
              <a:rPr lang="en-US" dirty="0">
                <a:latin typeface="+mn-lt"/>
              </a:rPr>
              <a:t>Pickup</a:t>
            </a:r>
          </a:p>
          <a:p>
            <a:pPr marL="914400" lvl="1" indent="-457200" algn="just">
              <a:buFont typeface="+mj-lt"/>
              <a:buAutoNum type="arabicParenR"/>
            </a:pPr>
            <a:r>
              <a:rPr lang="en-US" dirty="0">
                <a:latin typeface="+mn-lt"/>
              </a:rPr>
              <a:t>Haul</a:t>
            </a:r>
          </a:p>
          <a:p>
            <a:pPr marL="914400" lvl="1" indent="-457200" algn="just">
              <a:buFont typeface="+mj-lt"/>
              <a:buAutoNum type="arabicParenR"/>
            </a:pPr>
            <a:r>
              <a:rPr lang="en-US" dirty="0">
                <a:latin typeface="+mn-lt"/>
              </a:rPr>
              <a:t>At-site</a:t>
            </a:r>
          </a:p>
          <a:p>
            <a:pPr marL="914400" lvl="1" indent="-457200" algn="just">
              <a:buFont typeface="+mj-lt"/>
              <a:buAutoNum type="arabicParenR"/>
            </a:pPr>
            <a:r>
              <a:rPr lang="en-US" dirty="0">
                <a:latin typeface="+mn-lt"/>
              </a:rPr>
              <a:t>Off-route</a:t>
            </a:r>
            <a:endParaRPr lang="en-IN" dirty="0">
              <a:latin typeface="+mn-lt"/>
            </a:endParaRPr>
          </a:p>
        </p:txBody>
      </p:sp>
      <p:sp>
        <p:nvSpPr>
          <p:cNvPr id="3" name="Rectangle 2">
            <a:extLst>
              <a:ext uri="{FF2B5EF4-FFF2-40B4-BE49-F238E27FC236}">
                <a16:creationId xmlns:a16="http://schemas.microsoft.com/office/drawing/2014/main" id="{0113380B-25FD-41BC-8D25-C0B0C14A3465}"/>
              </a:ext>
            </a:extLst>
          </p:cNvPr>
          <p:cNvSpPr/>
          <p:nvPr/>
        </p:nvSpPr>
        <p:spPr>
          <a:xfrm>
            <a:off x="266587" y="3238997"/>
            <a:ext cx="8420211" cy="3170099"/>
          </a:xfrm>
          <a:prstGeom prst="rect">
            <a:avLst/>
          </a:prstGeom>
        </p:spPr>
        <p:txBody>
          <a:bodyPr wrap="square">
            <a:spAutoFit/>
          </a:bodyPr>
          <a:lstStyle/>
          <a:p>
            <a:pPr algn="just"/>
            <a:r>
              <a:rPr lang="en-US" b="1" u="sng" dirty="0">
                <a:solidFill>
                  <a:srgbClr val="000000"/>
                </a:solidFill>
                <a:latin typeface="+mj-lt"/>
              </a:rPr>
              <a:t>Pickup</a:t>
            </a:r>
            <a:r>
              <a:rPr lang="en-US" b="1" i="1" dirty="0">
                <a:solidFill>
                  <a:srgbClr val="000000"/>
                </a:solidFill>
                <a:latin typeface="+mj-lt"/>
              </a:rPr>
              <a:t>: </a:t>
            </a:r>
          </a:p>
          <a:p>
            <a:pPr marL="342900" indent="-342900" algn="just">
              <a:buFont typeface="Arial" panose="020B0604020202020204" pitchFamily="34" charset="0"/>
              <a:buChar char="•"/>
            </a:pPr>
            <a:r>
              <a:rPr lang="en-US" i="1" u="sng" dirty="0">
                <a:solidFill>
                  <a:srgbClr val="FF0000"/>
                </a:solidFill>
                <a:latin typeface="+mj-lt"/>
              </a:rPr>
              <a:t>For hauled container systems</a:t>
            </a:r>
            <a:r>
              <a:rPr lang="en-US" i="1" dirty="0">
                <a:solidFill>
                  <a:srgbClr val="FF0000"/>
                </a:solidFill>
                <a:latin typeface="+mj-lt"/>
              </a:rPr>
              <a:t> </a:t>
            </a:r>
            <a:r>
              <a:rPr lang="en-US" b="1" dirty="0">
                <a:solidFill>
                  <a:srgbClr val="000000"/>
                </a:solidFill>
                <a:latin typeface="+mj-lt"/>
              </a:rPr>
              <a:t>pickup</a:t>
            </a:r>
            <a:r>
              <a:rPr lang="en-US" b="1" i="1" dirty="0">
                <a:solidFill>
                  <a:srgbClr val="000000"/>
                </a:solidFill>
                <a:latin typeface="+mj-lt"/>
              </a:rPr>
              <a:t> </a:t>
            </a:r>
            <a:r>
              <a:rPr lang="en-US" dirty="0">
                <a:solidFill>
                  <a:srgbClr val="000000"/>
                </a:solidFill>
                <a:latin typeface="+mj-lt"/>
              </a:rPr>
              <a:t>refers to the time spent driving to the next container after an empty container has been deposited, the time spent picking up the loaded container, and the time required to redeposit the container after its contents have been emptied.</a:t>
            </a:r>
          </a:p>
          <a:p>
            <a:pPr marL="342900" indent="-342900" algn="just">
              <a:buFont typeface="Arial" panose="020B0604020202020204" pitchFamily="34" charset="0"/>
              <a:buChar char="•"/>
            </a:pPr>
            <a:endParaRPr lang="en-US" i="1" u="sng" dirty="0">
              <a:solidFill>
                <a:srgbClr val="FF0000"/>
              </a:solidFill>
              <a:latin typeface="+mj-lt"/>
            </a:endParaRPr>
          </a:p>
          <a:p>
            <a:pPr marL="342900" indent="-342900" algn="just">
              <a:buFont typeface="Arial" panose="020B0604020202020204" pitchFamily="34" charset="0"/>
              <a:buChar char="•"/>
            </a:pPr>
            <a:r>
              <a:rPr lang="en-US" i="1" u="sng" dirty="0">
                <a:solidFill>
                  <a:srgbClr val="FF0000"/>
                </a:solidFill>
                <a:latin typeface="+mj-lt"/>
              </a:rPr>
              <a:t>For stationary container system</a:t>
            </a:r>
            <a:r>
              <a:rPr lang="en-US" dirty="0">
                <a:solidFill>
                  <a:srgbClr val="000000"/>
                </a:solidFill>
                <a:latin typeface="+mj-lt"/>
              </a:rPr>
              <a:t>, </a:t>
            </a:r>
            <a:r>
              <a:rPr lang="en-US" b="1" dirty="0">
                <a:solidFill>
                  <a:srgbClr val="000000"/>
                </a:solidFill>
                <a:latin typeface="+mj-lt"/>
              </a:rPr>
              <a:t>pickup</a:t>
            </a:r>
            <a:r>
              <a:rPr lang="en-US" dirty="0">
                <a:solidFill>
                  <a:srgbClr val="000000"/>
                </a:solidFill>
                <a:latin typeface="+mj-lt"/>
              </a:rPr>
              <a:t> refers to the time spent loading the collection vehicle, beginning with stopping the vehicle before loading the contents of the first container and ending when the contents of the last container to be emptied have been loaded.</a:t>
            </a:r>
          </a:p>
        </p:txBody>
      </p:sp>
    </p:spTree>
    <p:extLst>
      <p:ext uri="{BB962C8B-B14F-4D97-AF65-F5344CB8AC3E}">
        <p14:creationId xmlns:p14="http://schemas.microsoft.com/office/powerpoint/2010/main" val="3856637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26</a:t>
            </a:fld>
            <a:endParaRPr lang="en-US" altLang="en-US" dirty="0"/>
          </a:p>
        </p:txBody>
      </p:sp>
      <p:sp>
        <p:nvSpPr>
          <p:cNvPr id="3" name="Rectangle 2">
            <a:extLst>
              <a:ext uri="{FF2B5EF4-FFF2-40B4-BE49-F238E27FC236}">
                <a16:creationId xmlns:a16="http://schemas.microsoft.com/office/drawing/2014/main" id="{0113380B-25FD-41BC-8D25-C0B0C14A3465}"/>
              </a:ext>
            </a:extLst>
          </p:cNvPr>
          <p:cNvSpPr/>
          <p:nvPr/>
        </p:nvSpPr>
        <p:spPr>
          <a:xfrm>
            <a:off x="287592" y="962964"/>
            <a:ext cx="8568811" cy="5632311"/>
          </a:xfrm>
          <a:prstGeom prst="rect">
            <a:avLst/>
          </a:prstGeom>
        </p:spPr>
        <p:txBody>
          <a:bodyPr wrap="square">
            <a:spAutoFit/>
          </a:bodyPr>
          <a:lstStyle/>
          <a:p>
            <a:pPr algn="just"/>
            <a:r>
              <a:rPr lang="en-US" b="1" u="sng" dirty="0">
                <a:solidFill>
                  <a:srgbClr val="000000"/>
                </a:solidFill>
                <a:latin typeface="+mj-lt"/>
              </a:rPr>
              <a:t>Haul</a:t>
            </a:r>
            <a:r>
              <a:rPr lang="en-US" b="1" dirty="0">
                <a:solidFill>
                  <a:srgbClr val="000000"/>
                </a:solidFill>
                <a:latin typeface="+mj-lt"/>
              </a:rPr>
              <a:t>:</a:t>
            </a:r>
            <a:r>
              <a:rPr lang="en-US" b="1" i="1" dirty="0">
                <a:solidFill>
                  <a:srgbClr val="000000"/>
                </a:solidFill>
                <a:latin typeface="+mj-lt"/>
              </a:rPr>
              <a:t> </a:t>
            </a:r>
          </a:p>
          <a:p>
            <a:pPr marL="342900" indent="-342900" algn="just">
              <a:buFont typeface="Arial" panose="020B0604020202020204" pitchFamily="34" charset="0"/>
              <a:buChar char="•"/>
            </a:pPr>
            <a:r>
              <a:rPr lang="en-US" i="1" u="sng" dirty="0">
                <a:solidFill>
                  <a:srgbClr val="FF0000"/>
                </a:solidFill>
                <a:latin typeface="+mj-lt"/>
              </a:rPr>
              <a:t>For hauled container systems</a:t>
            </a:r>
            <a:r>
              <a:rPr lang="en-US" dirty="0">
                <a:solidFill>
                  <a:srgbClr val="000000"/>
                </a:solidFill>
                <a:latin typeface="+mj-lt"/>
              </a:rPr>
              <a:t>, haul represents the time required to reach the location where the contents of the container will be emptied, starting when a container whose contents are to be emptied has been loaded on the truck and continuing through the time after leaving the unloading location until the truck arrives at the location where the empty container is to be deposited. Haul time does not include any time spent at the location where the contents of the container are unloaded.</a:t>
            </a:r>
          </a:p>
          <a:p>
            <a:pPr marL="342900" indent="-342900" algn="just">
              <a:buFont typeface="Arial" panose="020B0604020202020204" pitchFamily="34" charset="0"/>
              <a:buChar char="•"/>
            </a:pPr>
            <a:endParaRPr lang="en-US" dirty="0">
              <a:solidFill>
                <a:srgbClr val="000000"/>
              </a:solidFill>
              <a:latin typeface="+mj-lt"/>
            </a:endParaRPr>
          </a:p>
          <a:p>
            <a:pPr marL="342900" indent="-342900" algn="just">
              <a:buFont typeface="Arial" panose="020B0604020202020204" pitchFamily="34" charset="0"/>
              <a:buChar char="•"/>
            </a:pPr>
            <a:r>
              <a:rPr lang="en-US" i="1" u="sng" dirty="0">
                <a:solidFill>
                  <a:srgbClr val="FF0000"/>
                </a:solidFill>
                <a:latin typeface="+mj-lt"/>
              </a:rPr>
              <a:t>For stationary container systems</a:t>
            </a:r>
            <a:r>
              <a:rPr lang="en-US" dirty="0">
                <a:solidFill>
                  <a:srgbClr val="000000"/>
                </a:solidFill>
                <a:latin typeface="+mj-lt"/>
              </a:rPr>
              <a:t>, haul refers to the time required to reach the location where the contents of the collection vehicle will be emptied, starting when the last container on the route has been emptied or the collection vehicle is filled and continuing through the time after leaving the unloading location until the truck arrives at the location of the first container to be emptied on the next collection route. Haul time does not include the time spent at the location where the contents of the collection vehicle are unloaded.</a:t>
            </a:r>
          </a:p>
          <a:p>
            <a:pPr marL="342900" indent="-342900" algn="just">
              <a:buFont typeface="Arial" panose="020B0604020202020204" pitchFamily="34" charset="0"/>
              <a:buChar char="•"/>
            </a:pPr>
            <a:endParaRPr lang="en-US" dirty="0">
              <a:solidFill>
                <a:srgbClr val="000000"/>
              </a:solidFill>
              <a:latin typeface="+mj-lt"/>
            </a:endParaRPr>
          </a:p>
        </p:txBody>
      </p:sp>
    </p:spTree>
    <p:extLst>
      <p:ext uri="{BB962C8B-B14F-4D97-AF65-F5344CB8AC3E}">
        <p14:creationId xmlns:p14="http://schemas.microsoft.com/office/powerpoint/2010/main" val="4269142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27</a:t>
            </a:fld>
            <a:endParaRPr lang="en-US" altLang="en-US" dirty="0"/>
          </a:p>
        </p:txBody>
      </p:sp>
      <p:sp>
        <p:nvSpPr>
          <p:cNvPr id="3" name="Rectangle 2">
            <a:extLst>
              <a:ext uri="{FF2B5EF4-FFF2-40B4-BE49-F238E27FC236}">
                <a16:creationId xmlns:a16="http://schemas.microsoft.com/office/drawing/2014/main" id="{0113380B-25FD-41BC-8D25-C0B0C14A3465}"/>
              </a:ext>
            </a:extLst>
          </p:cNvPr>
          <p:cNvSpPr/>
          <p:nvPr/>
        </p:nvSpPr>
        <p:spPr>
          <a:xfrm>
            <a:off x="287592" y="962964"/>
            <a:ext cx="8568811" cy="2246769"/>
          </a:xfrm>
          <a:prstGeom prst="rect">
            <a:avLst/>
          </a:prstGeom>
        </p:spPr>
        <p:txBody>
          <a:bodyPr wrap="square">
            <a:spAutoFit/>
          </a:bodyPr>
          <a:lstStyle/>
          <a:p>
            <a:pPr algn="just"/>
            <a:r>
              <a:rPr lang="en-US" b="1" u="sng" dirty="0">
                <a:solidFill>
                  <a:srgbClr val="000000"/>
                </a:solidFill>
                <a:latin typeface="+mj-lt"/>
              </a:rPr>
              <a:t>At-Site</a:t>
            </a:r>
            <a:r>
              <a:rPr lang="en-US" b="1" dirty="0">
                <a:solidFill>
                  <a:srgbClr val="000000"/>
                </a:solidFill>
                <a:latin typeface="+mj-lt"/>
              </a:rPr>
              <a:t>:</a:t>
            </a:r>
            <a:r>
              <a:rPr lang="en-US" b="1" i="1" dirty="0">
                <a:solidFill>
                  <a:srgbClr val="000000"/>
                </a:solidFill>
                <a:latin typeface="+mj-lt"/>
              </a:rPr>
              <a:t> </a:t>
            </a:r>
          </a:p>
          <a:p>
            <a:pPr marL="342900" indent="-342900" algn="just">
              <a:buFont typeface="Arial" panose="020B0604020202020204" pitchFamily="34" charset="0"/>
              <a:buChar char="•"/>
            </a:pPr>
            <a:r>
              <a:rPr lang="en-US" dirty="0">
                <a:solidFill>
                  <a:srgbClr val="000000"/>
                </a:solidFill>
                <a:latin typeface="+mj-lt"/>
              </a:rPr>
              <a:t>The unit operation at-site(s) refers to the time spent at the location where the contents of the container (</a:t>
            </a:r>
            <a:r>
              <a:rPr lang="en-US" i="1" dirty="0">
                <a:solidFill>
                  <a:srgbClr val="FF0000"/>
                </a:solidFill>
                <a:latin typeface="+mj-lt"/>
              </a:rPr>
              <a:t>hauled container system</a:t>
            </a:r>
            <a:r>
              <a:rPr lang="en-US" dirty="0">
                <a:solidFill>
                  <a:srgbClr val="000000"/>
                </a:solidFill>
                <a:latin typeface="+mj-lt"/>
              </a:rPr>
              <a:t>) or collection vehicle (</a:t>
            </a:r>
            <a:r>
              <a:rPr lang="en-US" i="1" dirty="0">
                <a:solidFill>
                  <a:srgbClr val="FF0000"/>
                </a:solidFill>
                <a:latin typeface="+mj-lt"/>
              </a:rPr>
              <a:t>stationery container system</a:t>
            </a:r>
            <a:r>
              <a:rPr lang="en-US" dirty="0">
                <a:solidFill>
                  <a:srgbClr val="000000"/>
                </a:solidFill>
                <a:latin typeface="+mj-lt"/>
              </a:rPr>
              <a:t>) are unloaded (e.g., transfer station or disposal site) and includes the time spent waiting to unload as well as the time spent unloading the wastes from the container or collection vehicle.</a:t>
            </a:r>
          </a:p>
        </p:txBody>
      </p:sp>
    </p:spTree>
    <p:extLst>
      <p:ext uri="{BB962C8B-B14F-4D97-AF65-F5344CB8AC3E}">
        <p14:creationId xmlns:p14="http://schemas.microsoft.com/office/powerpoint/2010/main" val="19687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28</a:t>
            </a:fld>
            <a:endParaRPr lang="en-US" altLang="en-US" dirty="0"/>
          </a:p>
        </p:txBody>
      </p:sp>
      <p:sp>
        <p:nvSpPr>
          <p:cNvPr id="3" name="Rectangle 2">
            <a:extLst>
              <a:ext uri="{FF2B5EF4-FFF2-40B4-BE49-F238E27FC236}">
                <a16:creationId xmlns:a16="http://schemas.microsoft.com/office/drawing/2014/main" id="{0113380B-25FD-41BC-8D25-C0B0C14A3465}"/>
              </a:ext>
            </a:extLst>
          </p:cNvPr>
          <p:cNvSpPr/>
          <p:nvPr/>
        </p:nvSpPr>
        <p:spPr>
          <a:xfrm>
            <a:off x="287592" y="962964"/>
            <a:ext cx="8568811" cy="5632311"/>
          </a:xfrm>
          <a:prstGeom prst="rect">
            <a:avLst/>
          </a:prstGeom>
        </p:spPr>
        <p:txBody>
          <a:bodyPr wrap="square">
            <a:spAutoFit/>
          </a:bodyPr>
          <a:lstStyle/>
          <a:p>
            <a:pPr algn="just"/>
            <a:r>
              <a:rPr lang="en-US" b="1" u="sng" dirty="0">
                <a:solidFill>
                  <a:srgbClr val="000000"/>
                </a:solidFill>
                <a:latin typeface="+mj-lt"/>
              </a:rPr>
              <a:t>Off-Route</a:t>
            </a:r>
            <a:r>
              <a:rPr lang="en-US" dirty="0">
                <a:solidFill>
                  <a:srgbClr val="000000"/>
                </a:solidFill>
                <a:latin typeface="+mj-lt"/>
              </a:rPr>
              <a:t>:</a:t>
            </a:r>
          </a:p>
          <a:p>
            <a:pPr marL="342900" indent="-342900" algn="just">
              <a:buFont typeface="Arial" panose="020B0604020202020204" pitchFamily="34" charset="0"/>
              <a:buChar char="•"/>
            </a:pPr>
            <a:r>
              <a:rPr lang="en-US" dirty="0">
                <a:solidFill>
                  <a:srgbClr val="000000"/>
                </a:solidFill>
                <a:latin typeface="+mj-lt"/>
              </a:rPr>
              <a:t>The unit operation off-route (W) includes all time spent on activities that are nonproductive from the point of view of the overall collection operation. Many of the activities associated with off-route times are sometimes necessary or inherent in the operation. </a:t>
            </a:r>
          </a:p>
          <a:p>
            <a:pPr marL="342900" indent="-342900" algn="just">
              <a:buFont typeface="Arial" panose="020B0604020202020204" pitchFamily="34" charset="0"/>
              <a:buChar char="•"/>
            </a:pPr>
            <a:r>
              <a:rPr lang="en-US" dirty="0">
                <a:solidFill>
                  <a:srgbClr val="000000"/>
                </a:solidFill>
                <a:latin typeface="+mj-lt"/>
              </a:rPr>
              <a:t>Therefore, the time spent on off-route activities may be subdivided into two categories: necessary and unnecessary. </a:t>
            </a:r>
          </a:p>
          <a:p>
            <a:pPr marL="342900" indent="-342900" algn="just">
              <a:buFont typeface="Arial" panose="020B0604020202020204" pitchFamily="34" charset="0"/>
              <a:buChar char="•"/>
            </a:pPr>
            <a:r>
              <a:rPr lang="en-US" dirty="0">
                <a:solidFill>
                  <a:srgbClr val="000000"/>
                </a:solidFill>
                <a:latin typeface="+mj-lt"/>
              </a:rPr>
              <a:t>In practice, however, both necessary and unnecessary off-route times are considered together because-they must be distributed equally over the entire-operation.</a:t>
            </a:r>
          </a:p>
          <a:p>
            <a:pPr algn="just"/>
            <a:r>
              <a:rPr lang="en-US" dirty="0">
                <a:solidFill>
                  <a:srgbClr val="000000"/>
                </a:solidFill>
                <a:latin typeface="+mj-lt"/>
              </a:rPr>
              <a:t>Necessary off-route time includes:</a:t>
            </a:r>
          </a:p>
          <a:p>
            <a:pPr marL="457200" indent="-457200" algn="just">
              <a:buAutoNum type="alphaLcParenBoth"/>
            </a:pPr>
            <a:r>
              <a:rPr lang="en-US" dirty="0">
                <a:solidFill>
                  <a:srgbClr val="000000"/>
                </a:solidFill>
                <a:latin typeface="+mj-lt"/>
              </a:rPr>
              <a:t>Time spent checking in and out in the morning and at the end of the day</a:t>
            </a:r>
          </a:p>
          <a:p>
            <a:pPr marL="457200" indent="-457200" algn="just">
              <a:buAutoNum type="alphaLcParenBoth"/>
            </a:pPr>
            <a:r>
              <a:rPr lang="en-US" dirty="0">
                <a:solidFill>
                  <a:srgbClr val="000000"/>
                </a:solidFill>
                <a:latin typeface="+mj-lt"/>
              </a:rPr>
              <a:t>Time lost due to unavoidable congestion, and</a:t>
            </a:r>
          </a:p>
          <a:p>
            <a:pPr marL="457200" indent="-457200" algn="just">
              <a:buAutoNum type="alphaLcParenBoth"/>
            </a:pPr>
            <a:r>
              <a:rPr lang="en-US" dirty="0">
                <a:solidFill>
                  <a:srgbClr val="000000"/>
                </a:solidFill>
                <a:latin typeface="+mj-lt"/>
              </a:rPr>
              <a:t>Time spent on equipment repairs, maintenance, and so on.</a:t>
            </a:r>
          </a:p>
          <a:p>
            <a:r>
              <a:rPr lang="en-US" dirty="0"/>
              <a:t>Unnecessary off-route time includes: </a:t>
            </a:r>
          </a:p>
          <a:p>
            <a:pPr marL="457200" indent="-457200">
              <a:buAutoNum type="alphaLcParenBoth"/>
            </a:pPr>
            <a:r>
              <a:rPr lang="en-US" dirty="0"/>
              <a:t>Time spent for lunch in excess of the stated lunch period; </a:t>
            </a:r>
          </a:p>
          <a:p>
            <a:pPr marL="457200" indent="-457200">
              <a:buAutoNum type="alphaLcParenBoth"/>
            </a:pPr>
            <a:r>
              <a:rPr lang="en-US" dirty="0"/>
              <a:t>Time spent on taking unauthorized coffee breaks, talking to friends</a:t>
            </a:r>
            <a:endParaRPr lang="en-US" dirty="0">
              <a:solidFill>
                <a:srgbClr val="000000"/>
              </a:solidFill>
              <a:latin typeface="+mj-lt"/>
            </a:endParaRPr>
          </a:p>
        </p:txBody>
      </p:sp>
    </p:spTree>
    <p:extLst>
      <p:ext uri="{BB962C8B-B14F-4D97-AF65-F5344CB8AC3E}">
        <p14:creationId xmlns:p14="http://schemas.microsoft.com/office/powerpoint/2010/main" val="271307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600" dirty="0">
                <a:solidFill>
                  <a:schemeClr val="tx1"/>
                </a:solidFill>
              </a:rPr>
              <a:t>Summary Questions</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29</a:t>
            </a:fld>
            <a:endParaRPr lang="en-US" altLang="en-US" dirty="0"/>
          </a:p>
        </p:txBody>
      </p:sp>
      <p:sp>
        <p:nvSpPr>
          <p:cNvPr id="2" name="Rectangle 1">
            <a:extLst>
              <a:ext uri="{FF2B5EF4-FFF2-40B4-BE49-F238E27FC236}">
                <a16:creationId xmlns:a16="http://schemas.microsoft.com/office/drawing/2014/main" id="{8269CA1C-A2F3-4657-B743-7741495CAE00}"/>
              </a:ext>
            </a:extLst>
          </p:cNvPr>
          <p:cNvSpPr/>
          <p:nvPr/>
        </p:nvSpPr>
        <p:spPr>
          <a:xfrm>
            <a:off x="457198" y="962964"/>
            <a:ext cx="8229599" cy="2554545"/>
          </a:xfrm>
          <a:prstGeom prst="rect">
            <a:avLst/>
          </a:prstGeom>
        </p:spPr>
        <p:txBody>
          <a:bodyPr wrap="square">
            <a:spAutoFit/>
          </a:bodyPr>
          <a:lstStyle/>
          <a:p>
            <a:pPr algn="just"/>
            <a:r>
              <a:rPr lang="en-US" dirty="0">
                <a:solidFill>
                  <a:schemeClr val="accent2"/>
                </a:solidFill>
                <a:latin typeface="+mj-lt"/>
              </a:rPr>
              <a:t>Q1) A contractor agreed to haul the solid wastes from an commercial  district of a city. The commercial establishments agreed to store their wastes in large containers located at strategic points. Due to the sizes of the containers, the hauled container system is to be used. Based on a traffic study t</a:t>
            </a:r>
            <a:r>
              <a:rPr lang="en-US" baseline="-25000" dirty="0">
                <a:solidFill>
                  <a:schemeClr val="accent2"/>
                </a:solidFill>
                <a:latin typeface="+mj-lt"/>
              </a:rPr>
              <a:t>1</a:t>
            </a:r>
            <a:r>
              <a:rPr lang="en-US" dirty="0">
                <a:solidFill>
                  <a:schemeClr val="accent2"/>
                </a:solidFill>
                <a:latin typeface="+mj-lt"/>
              </a:rPr>
              <a:t>, t</a:t>
            </a:r>
            <a:r>
              <a:rPr lang="en-US" baseline="-25000" dirty="0">
                <a:solidFill>
                  <a:schemeClr val="accent2"/>
                </a:solidFill>
                <a:latin typeface="+mj-lt"/>
              </a:rPr>
              <a:t>2</a:t>
            </a:r>
            <a:r>
              <a:rPr lang="en-US" dirty="0">
                <a:solidFill>
                  <a:schemeClr val="accent2"/>
                </a:solidFill>
                <a:latin typeface="+mj-lt"/>
              </a:rPr>
              <a:t>, and d</a:t>
            </a:r>
            <a:r>
              <a:rPr lang="en-US" baseline="-25000" dirty="0">
                <a:solidFill>
                  <a:schemeClr val="accent2"/>
                </a:solidFill>
                <a:latin typeface="+mj-lt"/>
              </a:rPr>
              <a:t>l</a:t>
            </a:r>
            <a:r>
              <a:rPr lang="en-US" dirty="0">
                <a:solidFill>
                  <a:schemeClr val="accent2"/>
                </a:solidFill>
                <a:latin typeface="+mj-lt"/>
              </a:rPr>
              <a:t> were found to be 20, 25, and 8 min respectively. If the round trip haul distance averaged 60 km at a speed limit of 90 kmph. How many containers can be serviced on a collection day of 8 hrs., assuming 15% of work time is lost.</a:t>
            </a:r>
            <a:endParaRPr lang="en-US" dirty="0">
              <a:solidFill>
                <a:srgbClr val="FF3399"/>
              </a:solidFill>
              <a:latin typeface="+mj-lt"/>
            </a:endParaRPr>
          </a:p>
        </p:txBody>
      </p:sp>
    </p:spTree>
    <p:extLst>
      <p:ext uri="{BB962C8B-B14F-4D97-AF65-F5344CB8AC3E}">
        <p14:creationId xmlns:p14="http://schemas.microsoft.com/office/powerpoint/2010/main" val="130800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Material Balance Approach for the flow of materials through human society</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pic>
        <p:nvPicPr>
          <p:cNvPr id="2" name="Picture 1">
            <a:extLst>
              <a:ext uri="{FF2B5EF4-FFF2-40B4-BE49-F238E27FC236}">
                <a16:creationId xmlns:a16="http://schemas.microsoft.com/office/drawing/2014/main" id="{BF3ED70E-C7A6-4790-8CEA-89AA3B82A6CC}"/>
              </a:ext>
            </a:extLst>
          </p:cNvPr>
          <p:cNvPicPr>
            <a:picLocks noChangeAspect="1"/>
          </p:cNvPicPr>
          <p:nvPr/>
        </p:nvPicPr>
        <p:blipFill>
          <a:blip r:embed="rId5"/>
          <a:stretch>
            <a:fillRect/>
          </a:stretch>
        </p:blipFill>
        <p:spPr>
          <a:xfrm>
            <a:off x="153738" y="1518082"/>
            <a:ext cx="4283366" cy="2781494"/>
          </a:xfrm>
          <a:prstGeom prst="rect">
            <a:avLst/>
          </a:prstGeom>
          <a:ln>
            <a:solidFill>
              <a:schemeClr val="accent2"/>
            </a:solidFill>
          </a:ln>
        </p:spPr>
      </p:pic>
      <p:pic>
        <p:nvPicPr>
          <p:cNvPr id="7" name="Picture 6">
            <a:extLst>
              <a:ext uri="{FF2B5EF4-FFF2-40B4-BE49-F238E27FC236}">
                <a16:creationId xmlns:a16="http://schemas.microsoft.com/office/drawing/2014/main" id="{F7BA3B8D-2E5E-43F7-B82A-69276BFC1272}"/>
              </a:ext>
            </a:extLst>
          </p:cNvPr>
          <p:cNvPicPr>
            <a:picLocks noChangeAspect="1"/>
          </p:cNvPicPr>
          <p:nvPr/>
        </p:nvPicPr>
        <p:blipFill>
          <a:blip r:embed="rId6"/>
          <a:stretch>
            <a:fillRect/>
          </a:stretch>
        </p:blipFill>
        <p:spPr>
          <a:xfrm>
            <a:off x="4522359" y="1842072"/>
            <a:ext cx="4621641" cy="1457011"/>
          </a:xfrm>
          <a:prstGeom prst="rect">
            <a:avLst/>
          </a:prstGeom>
        </p:spPr>
      </p:pic>
      <p:sp>
        <p:nvSpPr>
          <p:cNvPr id="3" name="Rectangle 2">
            <a:extLst>
              <a:ext uri="{FF2B5EF4-FFF2-40B4-BE49-F238E27FC236}">
                <a16:creationId xmlns:a16="http://schemas.microsoft.com/office/drawing/2014/main" id="{BCACAA06-F211-4A68-825C-98DD28B46BAA}"/>
              </a:ext>
            </a:extLst>
          </p:cNvPr>
          <p:cNvSpPr/>
          <p:nvPr/>
        </p:nvSpPr>
        <p:spPr>
          <a:xfrm>
            <a:off x="255829" y="4623566"/>
            <a:ext cx="8533060" cy="1692771"/>
          </a:xfrm>
          <a:prstGeom prst="rect">
            <a:avLst/>
          </a:prstGeom>
        </p:spPr>
        <p:txBody>
          <a:bodyPr wrap="square">
            <a:spAutoFit/>
          </a:bodyPr>
          <a:lstStyle/>
          <a:p>
            <a:pPr algn="ctr"/>
            <a:r>
              <a:rPr lang="en-US" sz="2400" dirty="0">
                <a:solidFill>
                  <a:srgbClr val="FF3399"/>
                </a:solidFill>
                <a:latin typeface="+mn-lt"/>
              </a:rPr>
              <a:t>Matter can neither be created or destroyed </a:t>
            </a:r>
          </a:p>
          <a:p>
            <a:pPr marL="342900" indent="-342900" algn="ctr">
              <a:buFont typeface="Wingdings" panose="05000000000000000000" pitchFamily="2" charset="2"/>
              <a:buChar char="Ø"/>
            </a:pPr>
            <a:endParaRPr lang="en-US" dirty="0">
              <a:latin typeface="+mn-lt"/>
            </a:endParaRPr>
          </a:p>
          <a:p>
            <a:pPr marL="342900" indent="-342900" algn="ctr">
              <a:buFont typeface="Wingdings" panose="05000000000000000000" pitchFamily="2" charset="2"/>
              <a:buChar char="Ø"/>
            </a:pPr>
            <a:r>
              <a:rPr lang="en-US" dirty="0">
                <a:latin typeface="+mn-lt"/>
              </a:rPr>
              <a:t>The mass of inputs, whether to a process, an industry, or a region, must balance the mass of outputs as products, emissions, and wastes, and it must account for any changes in the accumulated mass.</a:t>
            </a:r>
          </a:p>
        </p:txBody>
      </p:sp>
      <p:pic>
        <p:nvPicPr>
          <p:cNvPr id="6" name="Lecture_3_Slide_3">
            <a:hlinkClick r:id="" action="ppaction://media"/>
            <a:extLst>
              <a:ext uri="{FF2B5EF4-FFF2-40B4-BE49-F238E27FC236}">
                <a16:creationId xmlns:a16="http://schemas.microsoft.com/office/drawing/2014/main" id="{BADF7CD9-4F03-44A0-B6A2-4ACBC431A4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179976"/>
            <a:ext cx="609600" cy="609600"/>
          </a:xfrm>
          <a:prstGeom prst="rect">
            <a:avLst/>
          </a:prstGeom>
        </p:spPr>
      </p:pic>
    </p:spTree>
    <p:extLst>
      <p:ext uri="{BB962C8B-B14F-4D97-AF65-F5344CB8AC3E}">
        <p14:creationId xmlns:p14="http://schemas.microsoft.com/office/powerpoint/2010/main" val="34194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600" dirty="0">
                <a:solidFill>
                  <a:schemeClr val="tx1"/>
                </a:solidFill>
              </a:rPr>
              <a:t>Summary Questions</a:t>
            </a:r>
            <a:endParaRPr lang="en-IN" sz="3600" dirty="0"/>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30</a:t>
            </a:fld>
            <a:endParaRPr lang="en-US" altLang="en-US" dirty="0"/>
          </a:p>
        </p:txBody>
      </p:sp>
      <p:sp>
        <p:nvSpPr>
          <p:cNvPr id="2" name="Rectangle 1">
            <a:extLst>
              <a:ext uri="{FF2B5EF4-FFF2-40B4-BE49-F238E27FC236}">
                <a16:creationId xmlns:a16="http://schemas.microsoft.com/office/drawing/2014/main" id="{8269CA1C-A2F3-4657-B743-7741495CAE00}"/>
              </a:ext>
            </a:extLst>
          </p:cNvPr>
          <p:cNvSpPr/>
          <p:nvPr/>
        </p:nvSpPr>
        <p:spPr>
          <a:xfrm>
            <a:off x="457198" y="962964"/>
            <a:ext cx="8229599" cy="2862322"/>
          </a:xfrm>
          <a:prstGeom prst="rect">
            <a:avLst/>
          </a:prstGeom>
        </p:spPr>
        <p:txBody>
          <a:bodyPr wrap="square">
            <a:spAutoFit/>
          </a:bodyPr>
          <a:lstStyle/>
          <a:p>
            <a:pPr algn="just"/>
            <a:r>
              <a:rPr lang="en-US" dirty="0">
                <a:solidFill>
                  <a:schemeClr val="accent2"/>
                </a:solidFill>
                <a:latin typeface="+mn-lt"/>
              </a:rPr>
              <a:t>Q2) A solid waste processing plant has two classifiers that produce a refuse-derived fuel (RFD) from a mixture of organic (A) and inorganic (B) refuse. A portion of the plant schematic and the known flow rates are shown in the Figure.</a:t>
            </a:r>
          </a:p>
          <a:p>
            <a:pPr marL="457200" indent="-457200" algn="just">
              <a:buAutoNum type="alphaLcParenBoth"/>
            </a:pPr>
            <a:r>
              <a:rPr lang="en-US" dirty="0">
                <a:solidFill>
                  <a:schemeClr val="accent2"/>
                </a:solidFill>
                <a:latin typeface="+mn-lt"/>
              </a:rPr>
              <a:t>What is the flow of A and B from Classifier I to Classifier II [Q</a:t>
            </a:r>
            <a:r>
              <a:rPr lang="en-US" baseline="-25000" dirty="0">
                <a:solidFill>
                  <a:schemeClr val="accent2"/>
                </a:solidFill>
                <a:latin typeface="+mn-lt"/>
              </a:rPr>
              <a:t>A2</a:t>
            </a:r>
            <a:r>
              <a:rPr lang="en-US" dirty="0">
                <a:solidFill>
                  <a:schemeClr val="accent2"/>
                </a:solidFill>
                <a:latin typeface="+mn-lt"/>
              </a:rPr>
              <a:t> and Q</a:t>
            </a:r>
            <a:r>
              <a:rPr lang="en-US" baseline="-25000" dirty="0">
                <a:solidFill>
                  <a:schemeClr val="accent2"/>
                </a:solidFill>
                <a:latin typeface="+mn-lt"/>
              </a:rPr>
              <a:t>B2</a:t>
            </a:r>
            <a:r>
              <a:rPr lang="en-US" dirty="0">
                <a:solidFill>
                  <a:schemeClr val="accent2"/>
                </a:solidFill>
                <a:latin typeface="+mn-lt"/>
              </a:rPr>
              <a:t>] </a:t>
            </a:r>
          </a:p>
          <a:p>
            <a:pPr marL="457200" indent="-457200" algn="just">
              <a:buAutoNum type="alphaLcParenBoth"/>
            </a:pPr>
            <a:r>
              <a:rPr lang="en-US" dirty="0">
                <a:solidFill>
                  <a:schemeClr val="accent2"/>
                </a:solidFill>
                <a:latin typeface="+mn-lt"/>
              </a:rPr>
              <a:t>What is the composition of the Classifier II exit stream [Q</a:t>
            </a:r>
            <a:r>
              <a:rPr lang="en-US" baseline="-25000" dirty="0">
                <a:solidFill>
                  <a:schemeClr val="accent2"/>
                </a:solidFill>
                <a:latin typeface="+mn-lt"/>
              </a:rPr>
              <a:t>A3</a:t>
            </a:r>
            <a:r>
              <a:rPr lang="en-US" dirty="0">
                <a:solidFill>
                  <a:schemeClr val="accent2"/>
                </a:solidFill>
                <a:latin typeface="+mn-lt"/>
              </a:rPr>
              <a:t> and Q</a:t>
            </a:r>
            <a:r>
              <a:rPr lang="en-US" baseline="-25000" dirty="0">
                <a:solidFill>
                  <a:schemeClr val="accent2"/>
                </a:solidFill>
                <a:latin typeface="+mn-lt"/>
              </a:rPr>
              <a:t>B3</a:t>
            </a:r>
            <a:r>
              <a:rPr lang="en-US" dirty="0">
                <a:solidFill>
                  <a:schemeClr val="accent2"/>
                </a:solidFill>
                <a:latin typeface="+mn-lt"/>
              </a:rPr>
              <a:t>]?</a:t>
            </a:r>
          </a:p>
          <a:p>
            <a:pPr marL="457200" indent="-457200" algn="just">
              <a:buAutoNum type="alphaLcParenBoth"/>
            </a:pPr>
            <a:r>
              <a:rPr lang="en-US" dirty="0">
                <a:solidFill>
                  <a:schemeClr val="accent2"/>
                </a:solidFill>
                <a:latin typeface="+mn-lt"/>
              </a:rPr>
              <a:t>What is the purity of the RFD and the recovery of component A?</a:t>
            </a:r>
            <a:endParaRPr lang="en-US" dirty="0">
              <a:solidFill>
                <a:srgbClr val="FF3399"/>
              </a:solidFill>
              <a:latin typeface="+mn-lt"/>
            </a:endParaRPr>
          </a:p>
        </p:txBody>
      </p:sp>
      <p:pic>
        <p:nvPicPr>
          <p:cNvPr id="6" name="Picture 5">
            <a:extLst>
              <a:ext uri="{FF2B5EF4-FFF2-40B4-BE49-F238E27FC236}">
                <a16:creationId xmlns:a16="http://schemas.microsoft.com/office/drawing/2014/main" id="{6CF99840-36CE-4B81-8ECC-53721F111874}"/>
              </a:ext>
            </a:extLst>
          </p:cNvPr>
          <p:cNvPicPr>
            <a:picLocks noChangeAspect="1"/>
          </p:cNvPicPr>
          <p:nvPr/>
        </p:nvPicPr>
        <p:blipFill>
          <a:blip r:embed="rId3"/>
          <a:stretch>
            <a:fillRect/>
          </a:stretch>
        </p:blipFill>
        <p:spPr>
          <a:xfrm>
            <a:off x="2022371" y="3899088"/>
            <a:ext cx="5099252" cy="2473137"/>
          </a:xfrm>
          <a:prstGeom prst="rect">
            <a:avLst/>
          </a:prstGeom>
        </p:spPr>
      </p:pic>
    </p:spTree>
    <p:extLst>
      <p:ext uri="{BB962C8B-B14F-4D97-AF65-F5344CB8AC3E}">
        <p14:creationId xmlns:p14="http://schemas.microsoft.com/office/powerpoint/2010/main" val="28763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Guidelines for applying material balance approach</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7" name="Rectangle 6">
            <a:extLst>
              <a:ext uri="{FF2B5EF4-FFF2-40B4-BE49-F238E27FC236}">
                <a16:creationId xmlns:a16="http://schemas.microsoft.com/office/drawing/2014/main" id="{B025F3C0-77F0-40F2-91CE-94C2C0A181A7}"/>
              </a:ext>
            </a:extLst>
          </p:cNvPr>
          <p:cNvSpPr/>
          <p:nvPr/>
        </p:nvSpPr>
        <p:spPr>
          <a:xfrm>
            <a:off x="191729" y="1518082"/>
            <a:ext cx="8760542" cy="2246769"/>
          </a:xfrm>
          <a:prstGeom prst="rect">
            <a:avLst/>
          </a:prstGeom>
        </p:spPr>
        <p:txBody>
          <a:bodyPr wrap="square">
            <a:spAutoFit/>
          </a:bodyPr>
          <a:lstStyle/>
          <a:p>
            <a:pPr marL="457200" indent="-457200" algn="just">
              <a:buAutoNum type="arabicParenBoth"/>
            </a:pPr>
            <a:r>
              <a:rPr lang="en-US" dirty="0"/>
              <a:t>Draw the system diagram, and include all flows (inputs and outputs).</a:t>
            </a:r>
          </a:p>
          <a:p>
            <a:pPr marL="457200" indent="-457200" algn="just">
              <a:buAutoNum type="arabicParenBoth"/>
            </a:pPr>
            <a:r>
              <a:rPr lang="en-US" dirty="0"/>
              <a:t>Define control volume around the component that is being studied.</a:t>
            </a:r>
          </a:p>
          <a:p>
            <a:pPr marL="457200" indent="-457200" algn="just">
              <a:buAutoNum type="arabicParenBoth"/>
            </a:pPr>
            <a:r>
              <a:rPr lang="en-US" dirty="0"/>
              <a:t>Decide what material is to be balanced (volumetric or mass flow rate).</a:t>
            </a:r>
          </a:p>
          <a:p>
            <a:pPr marL="457200" indent="-457200" algn="just">
              <a:buAutoNum type="arabicParenBoth"/>
            </a:pPr>
            <a:r>
              <a:rPr lang="en-US" dirty="0"/>
              <a:t>Write the generic material balance equation and solve for the variable. </a:t>
            </a:r>
          </a:p>
          <a:p>
            <a:pPr marL="457200" indent="-457200" algn="just">
              <a:buAutoNum type="arabicParenBoth"/>
            </a:pPr>
            <a:r>
              <a:rPr lang="en-US" dirty="0"/>
              <a:t>If more than one variable is unknown, repeat the procedure, using a different control volume or a different material for the same control volume.</a:t>
            </a:r>
            <a:endParaRPr lang="en-IN" sz="1800" dirty="0">
              <a:latin typeface="+mn-lt"/>
            </a:endParaRPr>
          </a:p>
        </p:txBody>
      </p:sp>
      <p:pic>
        <p:nvPicPr>
          <p:cNvPr id="6" name="Picture 5">
            <a:extLst>
              <a:ext uri="{FF2B5EF4-FFF2-40B4-BE49-F238E27FC236}">
                <a16:creationId xmlns:a16="http://schemas.microsoft.com/office/drawing/2014/main" id="{3527533F-09E7-4F56-8981-08B69A4E8207}"/>
              </a:ext>
            </a:extLst>
          </p:cNvPr>
          <p:cNvPicPr>
            <a:picLocks noChangeAspect="1"/>
          </p:cNvPicPr>
          <p:nvPr/>
        </p:nvPicPr>
        <p:blipFill>
          <a:blip r:embed="rId5"/>
          <a:stretch>
            <a:fillRect/>
          </a:stretch>
        </p:blipFill>
        <p:spPr>
          <a:xfrm>
            <a:off x="2089583" y="4125456"/>
            <a:ext cx="4964829" cy="2038437"/>
          </a:xfrm>
          <a:prstGeom prst="rect">
            <a:avLst/>
          </a:prstGeom>
        </p:spPr>
      </p:pic>
      <p:pic>
        <p:nvPicPr>
          <p:cNvPr id="2" name="Lecture_3_Slide_4">
            <a:hlinkClick r:id="" action="ppaction://media"/>
            <a:extLst>
              <a:ext uri="{FF2B5EF4-FFF2-40B4-BE49-F238E27FC236}">
                <a16:creationId xmlns:a16="http://schemas.microsoft.com/office/drawing/2014/main" id="{1EF3EC0F-7C3E-4F52-93F3-73EEE302B9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1725" y="179977"/>
            <a:ext cx="609600" cy="609600"/>
          </a:xfrm>
          <a:prstGeom prst="rect">
            <a:avLst/>
          </a:prstGeom>
        </p:spPr>
      </p:pic>
    </p:spTree>
    <p:extLst>
      <p:ext uri="{BB962C8B-B14F-4D97-AF65-F5344CB8AC3E}">
        <p14:creationId xmlns:p14="http://schemas.microsoft.com/office/powerpoint/2010/main" val="35373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t>Example Problem for Material Balance</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8" name="Rectangle 7">
            <a:extLst>
              <a:ext uri="{FF2B5EF4-FFF2-40B4-BE49-F238E27FC236}">
                <a16:creationId xmlns:a16="http://schemas.microsoft.com/office/drawing/2014/main" id="{2D0DCA77-7D1A-4956-ABF7-AF5CFD3C2A4F}"/>
              </a:ext>
            </a:extLst>
          </p:cNvPr>
          <p:cNvSpPr/>
          <p:nvPr/>
        </p:nvSpPr>
        <p:spPr>
          <a:xfrm>
            <a:off x="394169" y="953086"/>
            <a:ext cx="8610822" cy="2031325"/>
          </a:xfrm>
          <a:prstGeom prst="rect">
            <a:avLst/>
          </a:prstGeom>
        </p:spPr>
        <p:txBody>
          <a:bodyPr wrap="square">
            <a:spAutoFit/>
          </a:bodyPr>
          <a:lstStyle/>
          <a:p>
            <a:pPr algn="just"/>
            <a:r>
              <a:rPr lang="en-IN" sz="1800" dirty="0">
                <a:solidFill>
                  <a:srgbClr val="FF3399"/>
                </a:solidFill>
                <a:latin typeface="+mn-lt"/>
              </a:rPr>
              <a:t>Q) Mr. and Mrs. Smith bring into their apartment 50 kg of consumer goods (food, magazines, clothes,…, and the associated packaging material) in an average week. Of this amount, 50% is consumed as food. Half of the consumed food is used for biological maintenance and ultimately released as CO</a:t>
            </a:r>
            <a:r>
              <a:rPr lang="en-IN" sz="1800" baseline="-25000" dirty="0">
                <a:solidFill>
                  <a:srgbClr val="FF3399"/>
                </a:solidFill>
                <a:latin typeface="+mn-lt"/>
              </a:rPr>
              <a:t>2</a:t>
            </a:r>
            <a:r>
              <a:rPr lang="en-IN" sz="1800" dirty="0">
                <a:solidFill>
                  <a:srgbClr val="FF3399"/>
                </a:solidFill>
                <a:latin typeface="+mn-lt"/>
              </a:rPr>
              <a:t>; the remainder is discharged to the sewer system. The Smith’s started recycling 25% of the solid waste that is generated, and approximately, 1 kg accumulates in the house. What is the amount of solid waste they place in the apartment community dustbin?</a:t>
            </a:r>
          </a:p>
        </p:txBody>
      </p:sp>
      <p:sp>
        <p:nvSpPr>
          <p:cNvPr id="9" name="Rectangle 8">
            <a:extLst>
              <a:ext uri="{FF2B5EF4-FFF2-40B4-BE49-F238E27FC236}">
                <a16:creationId xmlns:a16="http://schemas.microsoft.com/office/drawing/2014/main" id="{1CFE2048-4F06-42B1-92E8-28AADCF6E2E1}"/>
              </a:ext>
            </a:extLst>
          </p:cNvPr>
          <p:cNvSpPr/>
          <p:nvPr/>
        </p:nvSpPr>
        <p:spPr>
          <a:xfrm>
            <a:off x="394169" y="3046363"/>
            <a:ext cx="8610822" cy="3693319"/>
          </a:xfrm>
          <a:prstGeom prst="rect">
            <a:avLst/>
          </a:prstGeom>
        </p:spPr>
        <p:txBody>
          <a:bodyPr wrap="square">
            <a:spAutoFit/>
          </a:bodyPr>
          <a:lstStyle/>
          <a:p>
            <a:pPr algn="just"/>
            <a:r>
              <a:rPr lang="en-IN" sz="1800" u="sng" dirty="0">
                <a:latin typeface="+mn-lt"/>
              </a:rPr>
              <a:t>Step 1</a:t>
            </a:r>
            <a:r>
              <a:rPr lang="en-IN" sz="1800" dirty="0">
                <a:latin typeface="+mn-lt"/>
              </a:rPr>
              <a:t>: Draw a mass balance diagram for the house (define control volume) and identify the known and unknown inputs and outputs. </a:t>
            </a: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ctr"/>
            <a:r>
              <a:rPr lang="en-IN" sz="1800" i="1" dirty="0">
                <a:solidFill>
                  <a:srgbClr val="009900"/>
                </a:solidFill>
                <a:latin typeface="+mn-lt"/>
              </a:rPr>
              <a:t>Here we are balancing mass flow rates</a:t>
            </a:r>
          </a:p>
        </p:txBody>
      </p:sp>
      <p:sp>
        <p:nvSpPr>
          <p:cNvPr id="2" name="Rectangle 1">
            <a:extLst>
              <a:ext uri="{FF2B5EF4-FFF2-40B4-BE49-F238E27FC236}">
                <a16:creationId xmlns:a16="http://schemas.microsoft.com/office/drawing/2014/main" id="{96CA8EB5-03D4-4E7B-B7C3-E7D538CE2D42}"/>
              </a:ext>
            </a:extLst>
          </p:cNvPr>
          <p:cNvSpPr/>
          <p:nvPr/>
        </p:nvSpPr>
        <p:spPr>
          <a:xfrm>
            <a:off x="3657597" y="4688961"/>
            <a:ext cx="1424763" cy="798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Accumulation</a:t>
            </a:r>
            <a:endParaRPr lang="en-IN" sz="1600" dirty="0">
              <a:solidFill>
                <a:schemeClr val="tx1"/>
              </a:solidFill>
            </a:endParaRPr>
          </a:p>
        </p:txBody>
      </p:sp>
      <p:sp>
        <p:nvSpPr>
          <p:cNvPr id="3" name="Isosceles Triangle 2">
            <a:extLst>
              <a:ext uri="{FF2B5EF4-FFF2-40B4-BE49-F238E27FC236}">
                <a16:creationId xmlns:a16="http://schemas.microsoft.com/office/drawing/2014/main" id="{DCB3B46E-79F0-4A06-8C29-F0EF3CDC4CAF}"/>
              </a:ext>
            </a:extLst>
          </p:cNvPr>
          <p:cNvSpPr/>
          <p:nvPr/>
        </p:nvSpPr>
        <p:spPr>
          <a:xfrm>
            <a:off x="3657597" y="4189231"/>
            <a:ext cx="1424763" cy="4997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F75DAA-BF1A-4C85-A21E-9A52A17AA423}"/>
              </a:ext>
            </a:extLst>
          </p:cNvPr>
          <p:cNvSpPr/>
          <p:nvPr/>
        </p:nvSpPr>
        <p:spPr>
          <a:xfrm>
            <a:off x="3349253" y="4071945"/>
            <a:ext cx="3671777" cy="1637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D87B42A4-820D-4F25-AFDD-EC696573EEC6}"/>
              </a:ext>
            </a:extLst>
          </p:cNvPr>
          <p:cNvCxnSpPr/>
          <p:nvPr/>
        </p:nvCxnSpPr>
        <p:spPr>
          <a:xfrm>
            <a:off x="2647504" y="5032753"/>
            <a:ext cx="101009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61D35E-C725-4506-9F08-C9965B186868}"/>
              </a:ext>
            </a:extLst>
          </p:cNvPr>
          <p:cNvCxnSpPr>
            <a:cxnSpLocks/>
          </p:cNvCxnSpPr>
          <p:nvPr/>
        </p:nvCxnSpPr>
        <p:spPr>
          <a:xfrm>
            <a:off x="5082360" y="5046936"/>
            <a:ext cx="9888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904B70B-5FC0-4842-B15F-ED2E605D9C80}"/>
              </a:ext>
            </a:extLst>
          </p:cNvPr>
          <p:cNvSpPr/>
          <p:nvPr/>
        </p:nvSpPr>
        <p:spPr>
          <a:xfrm>
            <a:off x="1449090" y="4668380"/>
            <a:ext cx="1792478" cy="584775"/>
          </a:xfrm>
          <a:prstGeom prst="rect">
            <a:avLst/>
          </a:prstGeom>
        </p:spPr>
        <p:txBody>
          <a:bodyPr wrap="none">
            <a:spAutoFit/>
          </a:bodyPr>
          <a:lstStyle/>
          <a:p>
            <a:r>
              <a:rPr lang="en-US" sz="1600" dirty="0"/>
              <a:t>Consumer Goods</a:t>
            </a:r>
          </a:p>
          <a:p>
            <a:r>
              <a:rPr lang="en-US" sz="1600" dirty="0"/>
              <a:t>50 kg/week</a:t>
            </a:r>
            <a:endParaRPr lang="en-IN" sz="1600" dirty="0"/>
          </a:p>
        </p:txBody>
      </p:sp>
      <p:sp>
        <p:nvSpPr>
          <p:cNvPr id="16" name="Rectangle 15">
            <a:extLst>
              <a:ext uri="{FF2B5EF4-FFF2-40B4-BE49-F238E27FC236}">
                <a16:creationId xmlns:a16="http://schemas.microsoft.com/office/drawing/2014/main" id="{15266868-8527-45BF-9AD1-9B97EE22DFFD}"/>
              </a:ext>
            </a:extLst>
          </p:cNvPr>
          <p:cNvSpPr/>
          <p:nvPr/>
        </p:nvSpPr>
        <p:spPr>
          <a:xfrm>
            <a:off x="5030970" y="4292063"/>
            <a:ext cx="1990060" cy="584775"/>
          </a:xfrm>
          <a:prstGeom prst="rect">
            <a:avLst/>
          </a:prstGeom>
        </p:spPr>
        <p:txBody>
          <a:bodyPr wrap="square">
            <a:spAutoFit/>
          </a:bodyPr>
          <a:lstStyle/>
          <a:p>
            <a:pPr algn="ctr"/>
            <a:r>
              <a:rPr lang="en-US" sz="1600" dirty="0"/>
              <a:t>Consumed as Food (25 kg/week)</a:t>
            </a:r>
            <a:endParaRPr lang="en-IN" sz="1600" dirty="0"/>
          </a:p>
        </p:txBody>
      </p:sp>
      <p:sp>
        <p:nvSpPr>
          <p:cNvPr id="17" name="Rectangle 16">
            <a:extLst>
              <a:ext uri="{FF2B5EF4-FFF2-40B4-BE49-F238E27FC236}">
                <a16:creationId xmlns:a16="http://schemas.microsoft.com/office/drawing/2014/main" id="{FC037951-C222-471E-B60E-29E5F29EC6CB}"/>
              </a:ext>
            </a:extLst>
          </p:cNvPr>
          <p:cNvSpPr/>
          <p:nvPr/>
        </p:nvSpPr>
        <p:spPr>
          <a:xfrm>
            <a:off x="3724204" y="6025274"/>
            <a:ext cx="2389180" cy="338554"/>
          </a:xfrm>
          <a:prstGeom prst="rect">
            <a:avLst/>
          </a:prstGeom>
        </p:spPr>
        <p:txBody>
          <a:bodyPr wrap="none">
            <a:spAutoFit/>
          </a:bodyPr>
          <a:lstStyle/>
          <a:p>
            <a:r>
              <a:rPr lang="en-US" sz="1600" dirty="0"/>
              <a:t>Solid Waste (? kg/week)</a:t>
            </a:r>
            <a:endParaRPr lang="en-IN" sz="1600" dirty="0"/>
          </a:p>
        </p:txBody>
      </p:sp>
      <p:cxnSp>
        <p:nvCxnSpPr>
          <p:cNvPr id="18" name="Straight Arrow Connector 17">
            <a:extLst>
              <a:ext uri="{FF2B5EF4-FFF2-40B4-BE49-F238E27FC236}">
                <a16:creationId xmlns:a16="http://schemas.microsoft.com/office/drawing/2014/main" id="{ADE14148-2CF4-460F-A943-91A569922C99}"/>
              </a:ext>
            </a:extLst>
          </p:cNvPr>
          <p:cNvCxnSpPr>
            <a:cxnSpLocks/>
          </p:cNvCxnSpPr>
          <p:nvPr/>
        </p:nvCxnSpPr>
        <p:spPr>
          <a:xfrm>
            <a:off x="4359346" y="5478842"/>
            <a:ext cx="0" cy="5464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3633DDB-3D2F-413C-94B8-8FF6667A9B4F}"/>
              </a:ext>
            </a:extLst>
          </p:cNvPr>
          <p:cNvSpPr/>
          <p:nvPr/>
        </p:nvSpPr>
        <p:spPr>
          <a:xfrm>
            <a:off x="4201707" y="3754646"/>
            <a:ext cx="1585562" cy="338554"/>
          </a:xfrm>
          <a:prstGeom prst="rect">
            <a:avLst/>
          </a:prstGeom>
        </p:spPr>
        <p:txBody>
          <a:bodyPr wrap="none">
            <a:spAutoFit/>
          </a:bodyPr>
          <a:lstStyle/>
          <a:p>
            <a:r>
              <a:rPr lang="en-US" sz="1600" dirty="0">
                <a:solidFill>
                  <a:schemeClr val="accent1">
                    <a:lumMod val="50000"/>
                  </a:schemeClr>
                </a:solidFill>
              </a:rPr>
              <a:t>Control Volume</a:t>
            </a:r>
            <a:endParaRPr lang="en-IN" sz="1600" dirty="0">
              <a:solidFill>
                <a:schemeClr val="accent1">
                  <a:lumMod val="50000"/>
                </a:schemeClr>
              </a:solidFill>
            </a:endParaRPr>
          </a:p>
        </p:txBody>
      </p:sp>
      <p:sp>
        <p:nvSpPr>
          <p:cNvPr id="23" name="Smiley Face 22">
            <a:extLst>
              <a:ext uri="{FF2B5EF4-FFF2-40B4-BE49-F238E27FC236}">
                <a16:creationId xmlns:a16="http://schemas.microsoft.com/office/drawing/2014/main" id="{316F30E4-3667-4180-9872-96F662F871B0}"/>
              </a:ext>
            </a:extLst>
          </p:cNvPr>
          <p:cNvSpPr/>
          <p:nvPr/>
        </p:nvSpPr>
        <p:spPr>
          <a:xfrm>
            <a:off x="6097772" y="4906064"/>
            <a:ext cx="255177" cy="29769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miley Face 23">
            <a:extLst>
              <a:ext uri="{FF2B5EF4-FFF2-40B4-BE49-F238E27FC236}">
                <a16:creationId xmlns:a16="http://schemas.microsoft.com/office/drawing/2014/main" id="{1F3C68D2-91A3-4EC5-A7C5-9609F4036DAA}"/>
              </a:ext>
            </a:extLst>
          </p:cNvPr>
          <p:cNvSpPr/>
          <p:nvPr/>
        </p:nvSpPr>
        <p:spPr>
          <a:xfrm>
            <a:off x="6403458" y="4906063"/>
            <a:ext cx="255177" cy="29769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664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t>Example Problem for Material Balance</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9" name="Rectangle 8">
            <a:extLst>
              <a:ext uri="{FF2B5EF4-FFF2-40B4-BE49-F238E27FC236}">
                <a16:creationId xmlns:a16="http://schemas.microsoft.com/office/drawing/2014/main" id="{1CFE2048-4F06-42B1-92E8-28AADCF6E2E1}"/>
              </a:ext>
            </a:extLst>
          </p:cNvPr>
          <p:cNvSpPr/>
          <p:nvPr/>
        </p:nvSpPr>
        <p:spPr>
          <a:xfrm>
            <a:off x="457198" y="1013078"/>
            <a:ext cx="8610822" cy="369332"/>
          </a:xfrm>
          <a:prstGeom prst="rect">
            <a:avLst/>
          </a:prstGeom>
        </p:spPr>
        <p:txBody>
          <a:bodyPr wrap="square">
            <a:spAutoFit/>
          </a:bodyPr>
          <a:lstStyle/>
          <a:p>
            <a:pPr algn="just"/>
            <a:r>
              <a:rPr lang="en-IN" sz="1800" u="sng" dirty="0">
                <a:latin typeface="+mn-lt"/>
              </a:rPr>
              <a:t>Step 2</a:t>
            </a:r>
            <a:r>
              <a:rPr lang="en-IN" sz="1800" dirty="0">
                <a:latin typeface="+mn-lt"/>
              </a:rPr>
              <a:t>: Write the mass balance equation for the control volume</a:t>
            </a:r>
          </a:p>
        </p:txBody>
      </p:sp>
      <p:pic>
        <p:nvPicPr>
          <p:cNvPr id="19" name="Picture 18">
            <a:extLst>
              <a:ext uri="{FF2B5EF4-FFF2-40B4-BE49-F238E27FC236}">
                <a16:creationId xmlns:a16="http://schemas.microsoft.com/office/drawing/2014/main" id="{AB777634-6468-4179-AADE-E3B3AA525AA4}"/>
              </a:ext>
            </a:extLst>
          </p:cNvPr>
          <p:cNvPicPr>
            <a:picLocks noChangeAspect="1"/>
          </p:cNvPicPr>
          <p:nvPr/>
        </p:nvPicPr>
        <p:blipFill>
          <a:blip r:embed="rId3"/>
          <a:stretch>
            <a:fillRect/>
          </a:stretch>
        </p:blipFill>
        <p:spPr>
          <a:xfrm>
            <a:off x="3190903" y="1462478"/>
            <a:ext cx="4352269" cy="1372090"/>
          </a:xfrm>
          <a:prstGeom prst="rect">
            <a:avLst/>
          </a:prstGeom>
        </p:spPr>
      </p:pic>
      <p:sp>
        <p:nvSpPr>
          <p:cNvPr id="7" name="Rectangle 6">
            <a:extLst>
              <a:ext uri="{FF2B5EF4-FFF2-40B4-BE49-F238E27FC236}">
                <a16:creationId xmlns:a16="http://schemas.microsoft.com/office/drawing/2014/main" id="{5BD1D726-1EAF-4423-8502-183EA7240F06}"/>
              </a:ext>
            </a:extLst>
          </p:cNvPr>
          <p:cNvSpPr/>
          <p:nvPr/>
        </p:nvSpPr>
        <p:spPr>
          <a:xfrm>
            <a:off x="486526" y="3600556"/>
            <a:ext cx="8200272" cy="2862322"/>
          </a:xfrm>
          <a:prstGeom prst="rect">
            <a:avLst/>
          </a:prstGeom>
        </p:spPr>
        <p:txBody>
          <a:bodyPr wrap="square">
            <a:spAutoFit/>
          </a:bodyPr>
          <a:lstStyle/>
          <a:p>
            <a:r>
              <a:rPr lang="en-IN" sz="1800" u="sng" dirty="0"/>
              <a:t>Step 3</a:t>
            </a:r>
            <a:r>
              <a:rPr lang="en-IN" sz="1800" dirty="0"/>
              <a:t>: Identify all terms in the above </a:t>
            </a:r>
            <a:r>
              <a:rPr lang="en-IN" sz="1800" u="sng" dirty="0">
                <a:solidFill>
                  <a:srgbClr val="FF0000"/>
                </a:solidFill>
              </a:rPr>
              <a:t>equation per week</a:t>
            </a:r>
          </a:p>
          <a:p>
            <a:pPr marL="285750" indent="-285750">
              <a:buFont typeface="Arial" panose="020B0604020202020204" pitchFamily="34" charset="0"/>
              <a:buChar char="•"/>
            </a:pPr>
            <a:r>
              <a:rPr lang="en-US" sz="1800" dirty="0"/>
              <a:t>Accumulation in house = 1 kg</a:t>
            </a:r>
          </a:p>
          <a:p>
            <a:pPr marL="285750" indent="-285750">
              <a:buFont typeface="Arial" panose="020B0604020202020204" pitchFamily="34" charset="0"/>
              <a:buChar char="•"/>
            </a:pPr>
            <a:r>
              <a:rPr lang="en-US" sz="1800" dirty="0"/>
              <a:t>Input = 50 kg</a:t>
            </a:r>
          </a:p>
          <a:p>
            <a:pPr marL="285750" indent="-285750">
              <a:buFont typeface="Arial" panose="020B0604020202020204" pitchFamily="34" charset="0"/>
              <a:buChar char="•"/>
            </a:pPr>
            <a:r>
              <a:rPr lang="en-US" sz="1800" dirty="0"/>
              <a:t>O</a:t>
            </a:r>
            <a:r>
              <a:rPr lang="en-IN" sz="1800" dirty="0"/>
              <a:t>utput as solid waste = </a:t>
            </a:r>
            <a:r>
              <a:rPr lang="en-IN" sz="1800" b="1" dirty="0"/>
              <a:t>?</a:t>
            </a:r>
          </a:p>
          <a:p>
            <a:pPr marL="285750" indent="-285750">
              <a:buFont typeface="Arial" panose="020B0604020202020204" pitchFamily="34" charset="0"/>
              <a:buChar char="•"/>
            </a:pPr>
            <a:r>
              <a:rPr lang="en-US" sz="1800" dirty="0"/>
              <a:t>Consumed as food = half of the input </a:t>
            </a:r>
            <a:r>
              <a:rPr lang="en-IN" sz="1800" dirty="0"/>
              <a:t>=  0.5 x 50 kg = 25 kg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F</a:t>
            </a:r>
            <a:r>
              <a:rPr lang="en-IN" sz="1800" dirty="0"/>
              <a:t>rom the mass balance equation, 1 = 50 kg – </a:t>
            </a:r>
            <a:r>
              <a:rPr lang="en-IN" sz="1800" b="1" dirty="0"/>
              <a:t>?</a:t>
            </a:r>
            <a:r>
              <a:rPr lang="en-IN" sz="1800" dirty="0"/>
              <a:t> – 25 kg </a:t>
            </a:r>
            <a:r>
              <a:rPr lang="en-IN" sz="1800" dirty="0">
                <a:sym typeface="Wingdings" panose="05000000000000000000" pitchFamily="2" charset="2"/>
              </a:rPr>
              <a:t> </a:t>
            </a:r>
            <a:r>
              <a:rPr lang="en-IN" sz="1800" b="1" dirty="0">
                <a:sym typeface="Wingdings" panose="05000000000000000000" pitchFamily="2" charset="2"/>
              </a:rPr>
              <a:t>?</a:t>
            </a:r>
            <a:r>
              <a:rPr lang="en-IN" sz="1800" dirty="0">
                <a:sym typeface="Wingdings" panose="05000000000000000000" pitchFamily="2" charset="2"/>
              </a:rPr>
              <a:t> = 24 kg</a:t>
            </a:r>
          </a:p>
          <a:p>
            <a:endParaRPr lang="en-IN" sz="1800" dirty="0"/>
          </a:p>
          <a:p>
            <a:pPr marL="285750" indent="-285750">
              <a:buFont typeface="Arial" panose="020B0604020202020204" pitchFamily="34" charset="0"/>
              <a:buChar char="•"/>
            </a:pPr>
            <a:r>
              <a:rPr lang="en-IN" sz="1800" dirty="0"/>
              <a:t>However, as the Smith’s recycle 25% of generated solid waste, only 75% makes its way to the dustbin </a:t>
            </a:r>
            <a:r>
              <a:rPr lang="en-IN" sz="1800" dirty="0">
                <a:sym typeface="Wingdings" panose="05000000000000000000" pitchFamily="2" charset="2"/>
              </a:rPr>
              <a:t> 0.75 x 24 kg = </a:t>
            </a:r>
            <a:r>
              <a:rPr lang="en-IN" sz="1800" dirty="0">
                <a:highlight>
                  <a:srgbClr val="FFFF00"/>
                </a:highlight>
                <a:sym typeface="Wingdings" panose="05000000000000000000" pitchFamily="2" charset="2"/>
              </a:rPr>
              <a:t>18 kg</a:t>
            </a:r>
            <a:endParaRPr lang="en-IN" sz="1800" dirty="0"/>
          </a:p>
        </p:txBody>
      </p:sp>
      <p:sp>
        <p:nvSpPr>
          <p:cNvPr id="20" name="Rectangle 19">
            <a:extLst>
              <a:ext uri="{FF2B5EF4-FFF2-40B4-BE49-F238E27FC236}">
                <a16:creationId xmlns:a16="http://schemas.microsoft.com/office/drawing/2014/main" id="{8C83952C-FD9D-486B-BA7E-4808BE5C11FC}"/>
              </a:ext>
            </a:extLst>
          </p:cNvPr>
          <p:cNvSpPr/>
          <p:nvPr/>
        </p:nvSpPr>
        <p:spPr>
          <a:xfrm>
            <a:off x="457198" y="2921803"/>
            <a:ext cx="8200272" cy="369332"/>
          </a:xfrm>
          <a:prstGeom prst="rect">
            <a:avLst/>
          </a:prstGeom>
        </p:spPr>
        <p:txBody>
          <a:bodyPr wrap="square">
            <a:spAutoFit/>
          </a:bodyPr>
          <a:lstStyle/>
          <a:p>
            <a:pPr algn="ctr"/>
            <a:r>
              <a:rPr lang="en-US" sz="1800" i="1" dirty="0">
                <a:highlight>
                  <a:srgbClr val="FFFF00"/>
                </a:highlight>
              </a:rPr>
              <a:t>accumulation in house  = input – output as solid waste + 0 – consumed as food  </a:t>
            </a:r>
            <a:endParaRPr lang="en-IN" sz="1800" i="1" dirty="0">
              <a:highlight>
                <a:srgbClr val="FFFF00"/>
              </a:highlight>
            </a:endParaRPr>
          </a:p>
        </p:txBody>
      </p:sp>
      <p:sp>
        <p:nvSpPr>
          <p:cNvPr id="10" name="Rectangle 9">
            <a:extLst>
              <a:ext uri="{FF2B5EF4-FFF2-40B4-BE49-F238E27FC236}">
                <a16:creationId xmlns:a16="http://schemas.microsoft.com/office/drawing/2014/main" id="{1B236D06-CC94-467C-B9B6-02B6214FCE0A}"/>
              </a:ext>
            </a:extLst>
          </p:cNvPr>
          <p:cNvSpPr/>
          <p:nvPr/>
        </p:nvSpPr>
        <p:spPr>
          <a:xfrm>
            <a:off x="680484" y="1564907"/>
            <a:ext cx="2395863" cy="646331"/>
          </a:xfrm>
          <a:prstGeom prst="rect">
            <a:avLst/>
          </a:prstGeom>
        </p:spPr>
        <p:txBody>
          <a:bodyPr wrap="square">
            <a:spAutoFit/>
          </a:bodyPr>
          <a:lstStyle/>
          <a:p>
            <a:pPr algn="ctr"/>
            <a:r>
              <a:rPr lang="en-IN" sz="1800" u="sng" dirty="0"/>
              <a:t>Generic equation for material balance</a:t>
            </a:r>
          </a:p>
        </p:txBody>
      </p:sp>
    </p:spTree>
    <p:extLst>
      <p:ext uri="{BB962C8B-B14F-4D97-AF65-F5344CB8AC3E}">
        <p14:creationId xmlns:p14="http://schemas.microsoft.com/office/powerpoint/2010/main" val="25011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Large-Scale Applications of material balance approach</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7" name="Rectangle 6">
            <a:extLst>
              <a:ext uri="{FF2B5EF4-FFF2-40B4-BE49-F238E27FC236}">
                <a16:creationId xmlns:a16="http://schemas.microsoft.com/office/drawing/2014/main" id="{B025F3C0-77F0-40F2-91CE-94C2C0A181A7}"/>
              </a:ext>
            </a:extLst>
          </p:cNvPr>
          <p:cNvSpPr/>
          <p:nvPr/>
        </p:nvSpPr>
        <p:spPr>
          <a:xfrm>
            <a:off x="191727" y="1370598"/>
            <a:ext cx="8760542" cy="2308324"/>
          </a:xfrm>
          <a:prstGeom prst="rect">
            <a:avLst/>
          </a:prstGeom>
        </p:spPr>
        <p:txBody>
          <a:bodyPr wrap="square">
            <a:spAutoFit/>
          </a:bodyPr>
          <a:lstStyle/>
          <a:p>
            <a:pPr marL="457200" indent="-457200" algn="just">
              <a:buAutoNum type="arabicParenBoth"/>
            </a:pPr>
            <a:r>
              <a:rPr lang="en-US" sz="1800" dirty="0">
                <a:latin typeface="+mn-lt"/>
              </a:rPr>
              <a:t>Animal manures release about 40% of UK’s methane </a:t>
            </a:r>
            <a:r>
              <a:rPr lang="en-US" sz="1800" dirty="0">
                <a:latin typeface="+mn-lt"/>
                <a:sym typeface="Wingdings" panose="05000000000000000000" pitchFamily="2" charset="2"/>
              </a:rPr>
              <a:t></a:t>
            </a:r>
            <a:r>
              <a:rPr lang="en-US" sz="1800" dirty="0">
                <a:latin typeface="+mn-lt"/>
              </a:rPr>
              <a:t> Construction of manure digesters that allow for energy recovery from methane.</a:t>
            </a:r>
          </a:p>
          <a:p>
            <a:pPr marL="457200" indent="-457200" algn="just">
              <a:buAutoNum type="arabicParenBoth"/>
            </a:pPr>
            <a:r>
              <a:rPr lang="en-US" sz="1800" dirty="0">
                <a:latin typeface="+mn-lt"/>
              </a:rPr>
              <a:t>Helps identify where valuable recyclable resources are leaking out of the economic system, such as whether resources are being exported as product or lost as waste.</a:t>
            </a:r>
          </a:p>
          <a:p>
            <a:pPr marL="457200" indent="-457200" algn="just">
              <a:buAutoNum type="arabicParenBoth"/>
            </a:pPr>
            <a:r>
              <a:rPr lang="en-US" sz="1800" dirty="0">
                <a:latin typeface="+mn-lt"/>
              </a:rPr>
              <a:t>Paper and board industry in UK uses 7.2 mt of pulp each year, of which 4.9 mt is derived from waste paper (a recycling rate of 69%, increased from 59% in 1996).</a:t>
            </a:r>
            <a:endParaRPr lang="en-IN" sz="1800" dirty="0">
              <a:latin typeface="+mn-lt"/>
            </a:endParaRPr>
          </a:p>
        </p:txBody>
      </p:sp>
      <p:pic>
        <p:nvPicPr>
          <p:cNvPr id="3" name="Picture 2">
            <a:extLst>
              <a:ext uri="{FF2B5EF4-FFF2-40B4-BE49-F238E27FC236}">
                <a16:creationId xmlns:a16="http://schemas.microsoft.com/office/drawing/2014/main" id="{0CCFE112-4163-4C29-A83C-5819E5303546}"/>
              </a:ext>
            </a:extLst>
          </p:cNvPr>
          <p:cNvPicPr>
            <a:picLocks noChangeAspect="1"/>
          </p:cNvPicPr>
          <p:nvPr/>
        </p:nvPicPr>
        <p:blipFill>
          <a:blip r:embed="rId5"/>
          <a:stretch>
            <a:fillRect/>
          </a:stretch>
        </p:blipFill>
        <p:spPr>
          <a:xfrm>
            <a:off x="2291373" y="3429000"/>
            <a:ext cx="4561250" cy="2751375"/>
          </a:xfrm>
          <a:prstGeom prst="rect">
            <a:avLst/>
          </a:prstGeom>
        </p:spPr>
      </p:pic>
      <p:sp>
        <p:nvSpPr>
          <p:cNvPr id="2" name="Rectangle 1">
            <a:extLst>
              <a:ext uri="{FF2B5EF4-FFF2-40B4-BE49-F238E27FC236}">
                <a16:creationId xmlns:a16="http://schemas.microsoft.com/office/drawing/2014/main" id="{245B6E9C-965F-4CD8-B30C-5D5F1087EC3A}"/>
              </a:ext>
            </a:extLst>
          </p:cNvPr>
          <p:cNvSpPr/>
          <p:nvPr/>
        </p:nvSpPr>
        <p:spPr>
          <a:xfrm>
            <a:off x="0" y="6348849"/>
            <a:ext cx="9144000" cy="307777"/>
          </a:xfrm>
          <a:prstGeom prst="rect">
            <a:avLst/>
          </a:prstGeom>
        </p:spPr>
        <p:txBody>
          <a:bodyPr wrap="square">
            <a:spAutoFit/>
          </a:bodyPr>
          <a:lstStyle/>
          <a:p>
            <a:pPr algn="ctr"/>
            <a:r>
              <a:rPr lang="en-US" sz="1400" dirty="0" err="1">
                <a:latin typeface="+mn-lt"/>
              </a:rPr>
              <a:t>Berthourex</a:t>
            </a:r>
            <a:r>
              <a:rPr lang="en-US" sz="1400" dirty="0">
                <a:latin typeface="+mn-lt"/>
              </a:rPr>
              <a:t>, B. M., and D. F. Rudd. 1977. </a:t>
            </a:r>
            <a:r>
              <a:rPr lang="en-US" sz="1400" i="1" dirty="0">
                <a:latin typeface="+mn-lt"/>
              </a:rPr>
              <a:t>Strategy for Pollution Control</a:t>
            </a:r>
            <a:r>
              <a:rPr lang="en-US" sz="1400" dirty="0">
                <a:latin typeface="+mn-lt"/>
              </a:rPr>
              <a:t>. New York: John Wiley &amp; Sons.</a:t>
            </a:r>
          </a:p>
        </p:txBody>
      </p:sp>
      <p:pic>
        <p:nvPicPr>
          <p:cNvPr id="6" name="Lecture_3_Slide_7">
            <a:hlinkClick r:id="" action="ppaction://media"/>
            <a:extLst>
              <a:ext uri="{FF2B5EF4-FFF2-40B4-BE49-F238E27FC236}">
                <a16:creationId xmlns:a16="http://schemas.microsoft.com/office/drawing/2014/main" id="{6690096A-3C57-40E7-B9EA-5AB4F35037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1374"/>
            <a:ext cx="609600" cy="609600"/>
          </a:xfrm>
          <a:prstGeom prst="rect">
            <a:avLst/>
          </a:prstGeom>
        </p:spPr>
      </p:pic>
    </p:spTree>
    <p:extLst>
      <p:ext uri="{BB962C8B-B14F-4D97-AF65-F5344CB8AC3E}">
        <p14:creationId xmlns:p14="http://schemas.microsoft.com/office/powerpoint/2010/main" val="24374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7" y="13747"/>
            <a:ext cx="8229600" cy="1457011"/>
          </a:xfrm>
        </p:spPr>
        <p:txBody>
          <a:bodyPr/>
          <a:lstStyle/>
          <a:p>
            <a:r>
              <a:rPr lang="en-IN" sz="3200" dirty="0"/>
              <a:t>Graphical representation of the flow of materials through human society.</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pic>
        <p:nvPicPr>
          <p:cNvPr id="3" name="Picture 2">
            <a:extLst>
              <a:ext uri="{FF2B5EF4-FFF2-40B4-BE49-F238E27FC236}">
                <a16:creationId xmlns:a16="http://schemas.microsoft.com/office/drawing/2014/main" id="{49068028-F2A8-414D-A034-F35B093B56E0}"/>
              </a:ext>
            </a:extLst>
          </p:cNvPr>
          <p:cNvPicPr>
            <a:picLocks noChangeAspect="1"/>
          </p:cNvPicPr>
          <p:nvPr/>
        </p:nvPicPr>
        <p:blipFill rotWithShape="1">
          <a:blip r:embed="rId5"/>
          <a:srcRect l="3672"/>
          <a:stretch/>
        </p:blipFill>
        <p:spPr>
          <a:xfrm>
            <a:off x="1614945" y="1470758"/>
            <a:ext cx="5914103" cy="4137857"/>
          </a:xfrm>
          <a:prstGeom prst="rect">
            <a:avLst/>
          </a:prstGeom>
        </p:spPr>
      </p:pic>
      <p:sp>
        <p:nvSpPr>
          <p:cNvPr id="2" name="Rectangle 1">
            <a:extLst>
              <a:ext uri="{FF2B5EF4-FFF2-40B4-BE49-F238E27FC236}">
                <a16:creationId xmlns:a16="http://schemas.microsoft.com/office/drawing/2014/main" id="{C0A49EDE-EC2B-4151-8ADF-C8D26E92A14A}"/>
              </a:ext>
            </a:extLst>
          </p:cNvPr>
          <p:cNvSpPr/>
          <p:nvPr/>
        </p:nvSpPr>
        <p:spPr>
          <a:xfrm>
            <a:off x="0" y="6079837"/>
            <a:ext cx="9144000" cy="584775"/>
          </a:xfrm>
          <a:prstGeom prst="rect">
            <a:avLst/>
          </a:prstGeom>
        </p:spPr>
        <p:txBody>
          <a:bodyPr wrap="square">
            <a:spAutoFit/>
          </a:bodyPr>
          <a:lstStyle/>
          <a:p>
            <a:pPr algn="ctr"/>
            <a:r>
              <a:rPr lang="en-US" sz="1600" dirty="0" err="1">
                <a:latin typeface="+mn-lt"/>
              </a:rPr>
              <a:t>Vesilind</a:t>
            </a:r>
            <a:r>
              <a:rPr lang="en-US" sz="1600" dirty="0">
                <a:latin typeface="+mn-lt"/>
              </a:rPr>
              <a:t>, P.A., Morgan, S.M., and L. G. Heine.  </a:t>
            </a:r>
            <a:r>
              <a:rPr lang="en-US" sz="1600" i="1" dirty="0">
                <a:latin typeface="+mn-lt"/>
              </a:rPr>
              <a:t>Introduction to Environmental Engineering</a:t>
            </a:r>
            <a:r>
              <a:rPr lang="en-US" sz="1600" dirty="0">
                <a:latin typeface="+mn-lt"/>
              </a:rPr>
              <a:t>. 3</a:t>
            </a:r>
            <a:r>
              <a:rPr lang="en-US" sz="1600" baseline="30000" dirty="0">
                <a:latin typeface="+mn-lt"/>
              </a:rPr>
              <a:t>rd</a:t>
            </a:r>
            <a:r>
              <a:rPr lang="en-US" sz="1600" dirty="0">
                <a:latin typeface="+mn-lt"/>
              </a:rPr>
              <a:t> ed., Stamford: Cengage Learning</a:t>
            </a:r>
          </a:p>
        </p:txBody>
      </p:sp>
      <p:pic>
        <p:nvPicPr>
          <p:cNvPr id="6" name="Lecture_3_Slide_8">
            <a:hlinkClick r:id="" action="ppaction://media"/>
            <a:extLst>
              <a:ext uri="{FF2B5EF4-FFF2-40B4-BE49-F238E27FC236}">
                <a16:creationId xmlns:a16="http://schemas.microsoft.com/office/drawing/2014/main" id="{5EE3B6D7-0D03-4ECE-837B-9765F3CBA9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7" y="193388"/>
            <a:ext cx="609600" cy="609600"/>
          </a:xfrm>
          <a:prstGeom prst="rect">
            <a:avLst/>
          </a:prstGeom>
        </p:spPr>
      </p:pic>
    </p:spTree>
    <p:extLst>
      <p:ext uri="{BB962C8B-B14F-4D97-AF65-F5344CB8AC3E}">
        <p14:creationId xmlns:p14="http://schemas.microsoft.com/office/powerpoint/2010/main" val="54529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pic>
        <p:nvPicPr>
          <p:cNvPr id="2" name="Picture 1">
            <a:extLst>
              <a:ext uri="{FF2B5EF4-FFF2-40B4-BE49-F238E27FC236}">
                <a16:creationId xmlns:a16="http://schemas.microsoft.com/office/drawing/2014/main" id="{27CA8089-B0F9-431F-8354-DD7F3DEA4692}"/>
              </a:ext>
            </a:extLst>
          </p:cNvPr>
          <p:cNvPicPr>
            <a:picLocks noChangeAspect="1"/>
          </p:cNvPicPr>
          <p:nvPr/>
        </p:nvPicPr>
        <p:blipFill>
          <a:blip r:embed="rId5"/>
          <a:stretch>
            <a:fillRect/>
          </a:stretch>
        </p:blipFill>
        <p:spPr>
          <a:xfrm>
            <a:off x="471485" y="1643062"/>
            <a:ext cx="8201025" cy="3571875"/>
          </a:xfrm>
          <a:prstGeom prst="rect">
            <a:avLst/>
          </a:prstGeom>
        </p:spPr>
      </p:pic>
      <p:sp>
        <p:nvSpPr>
          <p:cNvPr id="3" name="Rectangle 2">
            <a:extLst>
              <a:ext uri="{FF2B5EF4-FFF2-40B4-BE49-F238E27FC236}">
                <a16:creationId xmlns:a16="http://schemas.microsoft.com/office/drawing/2014/main" id="{3F0962D5-2365-4E4A-8018-78B9F15BB980}"/>
              </a:ext>
            </a:extLst>
          </p:cNvPr>
          <p:cNvSpPr/>
          <p:nvPr/>
        </p:nvSpPr>
        <p:spPr>
          <a:xfrm>
            <a:off x="2276472" y="1628314"/>
            <a:ext cx="4591050" cy="70193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3399"/>
              </a:solidFill>
            </a:endParaRPr>
          </a:p>
        </p:txBody>
      </p:sp>
      <p:cxnSp>
        <p:nvCxnSpPr>
          <p:cNvPr id="7" name="Straight Arrow Connector 6">
            <a:extLst>
              <a:ext uri="{FF2B5EF4-FFF2-40B4-BE49-F238E27FC236}">
                <a16:creationId xmlns:a16="http://schemas.microsoft.com/office/drawing/2014/main" id="{4B4EBC4F-3A81-439F-8B63-B1B633F64ED2}"/>
              </a:ext>
            </a:extLst>
          </p:cNvPr>
          <p:cNvCxnSpPr/>
          <p:nvPr/>
        </p:nvCxnSpPr>
        <p:spPr>
          <a:xfrm>
            <a:off x="3060289" y="4188542"/>
            <a:ext cx="3108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6" name="Lecture_3_Slide_9">
            <a:hlinkClick r:id="" action="ppaction://media"/>
            <a:extLst>
              <a:ext uri="{FF2B5EF4-FFF2-40B4-BE49-F238E27FC236}">
                <a16:creationId xmlns:a16="http://schemas.microsoft.com/office/drawing/2014/main" id="{AFA75D6E-1813-49B5-903E-597C512D98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180974"/>
            <a:ext cx="609600" cy="609600"/>
          </a:xfrm>
          <a:prstGeom prst="rect">
            <a:avLst/>
          </a:prstGeom>
        </p:spPr>
      </p:pic>
    </p:spTree>
    <p:extLst>
      <p:ext uri="{BB962C8B-B14F-4D97-AF65-F5344CB8AC3E}">
        <p14:creationId xmlns:p14="http://schemas.microsoft.com/office/powerpoint/2010/main" val="39723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4579</TotalTime>
  <Words>2687</Words>
  <Application>Microsoft Office PowerPoint</Application>
  <PresentationFormat>On-screen Show (4:3)</PresentationFormat>
  <Paragraphs>318</Paragraphs>
  <Slides>30</Slides>
  <Notes>30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Cambria</vt:lpstr>
      <vt:lpstr>Cambria Math</vt:lpstr>
      <vt:lpstr>Wingdings</vt:lpstr>
      <vt:lpstr>Default Design</vt:lpstr>
      <vt:lpstr>ES 200: Autumn 2020</vt:lpstr>
      <vt:lpstr>PowerPoint Presentation</vt:lpstr>
      <vt:lpstr>Material Balance Approach for the flow of materials through human society</vt:lpstr>
      <vt:lpstr>Guidelines for applying material balance approach</vt:lpstr>
      <vt:lpstr>Example Problem for Material Balance</vt:lpstr>
      <vt:lpstr>Example Problem for Material Balance</vt:lpstr>
      <vt:lpstr>Large-Scale Applications of material balance approach</vt:lpstr>
      <vt:lpstr>Graphical representation of the flow of materials through human society.</vt:lpstr>
      <vt:lpstr>Functional elements of a solid waste management system</vt:lpstr>
      <vt:lpstr>Different Types of On-Site Handling and Storage Containers</vt:lpstr>
      <vt:lpstr>Functional elements of a solid waste management system</vt:lpstr>
      <vt:lpstr>Solid Waste Collection</vt:lpstr>
      <vt:lpstr>Types of Collection Service</vt:lpstr>
      <vt:lpstr>Collection Vehicles</vt:lpstr>
      <vt:lpstr>Solid Waste Collection Systems</vt:lpstr>
      <vt:lpstr>Hauled-Container System</vt:lpstr>
      <vt:lpstr>Hauled-Container System</vt:lpstr>
      <vt:lpstr>Hauled-Container System</vt:lpstr>
      <vt:lpstr>Hauled-Container System</vt:lpstr>
      <vt:lpstr>Stationary-Container System</vt:lpstr>
      <vt:lpstr>Analysis of Stationary-Container System</vt:lpstr>
      <vt:lpstr>Analysis of Stationary-Container System</vt:lpstr>
      <vt:lpstr>Analysis of Stationary-Container System</vt:lpstr>
      <vt:lpstr>Solid Waste Collection Systems</vt:lpstr>
      <vt:lpstr>Definition of Terms in Collection Systems</vt:lpstr>
      <vt:lpstr>Definition of Terms in Collection Systems</vt:lpstr>
      <vt:lpstr>Definition of Terms in Collection Systems</vt:lpstr>
      <vt:lpstr>Definition of Terms in Collection Systems</vt:lpstr>
      <vt:lpstr>Summary Questions</vt:lpstr>
      <vt:lpstr>Summary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Module_B_Lecture_3</dc:title>
  <dc:creator>vamsi</dc:creator>
  <cp:lastModifiedBy>srushti bhamare</cp:lastModifiedBy>
  <cp:revision>220</cp:revision>
  <dcterms:created xsi:type="dcterms:W3CDTF">2018-07-15T10:17:46Z</dcterms:created>
  <dcterms:modified xsi:type="dcterms:W3CDTF">2020-09-22T19:34:54Z</dcterms:modified>
</cp:coreProperties>
</file>